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7" r:id="rId2"/>
    <p:sldId id="440" r:id="rId3"/>
    <p:sldId id="444" r:id="rId4"/>
    <p:sldId id="445" r:id="rId5"/>
    <p:sldId id="450" r:id="rId6"/>
    <p:sldId id="502" r:id="rId7"/>
    <p:sldId id="448" r:id="rId8"/>
    <p:sldId id="451" r:id="rId9"/>
    <p:sldId id="489" r:id="rId10"/>
    <p:sldId id="503" r:id="rId11"/>
    <p:sldId id="504" r:id="rId12"/>
    <p:sldId id="452" r:id="rId13"/>
    <p:sldId id="482" r:id="rId14"/>
    <p:sldId id="453" r:id="rId15"/>
    <p:sldId id="454" r:id="rId16"/>
    <p:sldId id="455" r:id="rId17"/>
    <p:sldId id="490" r:id="rId18"/>
    <p:sldId id="491" r:id="rId19"/>
    <p:sldId id="456" r:id="rId20"/>
    <p:sldId id="457" r:id="rId21"/>
    <p:sldId id="483" r:id="rId22"/>
    <p:sldId id="458" r:id="rId23"/>
    <p:sldId id="459" r:id="rId24"/>
    <p:sldId id="460" r:id="rId25"/>
    <p:sldId id="492" r:id="rId26"/>
    <p:sldId id="461" r:id="rId27"/>
    <p:sldId id="462" r:id="rId28"/>
    <p:sldId id="464" r:id="rId29"/>
    <p:sldId id="484" r:id="rId30"/>
    <p:sldId id="465" r:id="rId31"/>
    <p:sldId id="466" r:id="rId32"/>
    <p:sldId id="467" r:id="rId33"/>
    <p:sldId id="468" r:id="rId34"/>
    <p:sldId id="485" r:id="rId35"/>
    <p:sldId id="469" r:id="rId36"/>
    <p:sldId id="470" r:id="rId37"/>
    <p:sldId id="471" r:id="rId38"/>
    <p:sldId id="472" r:id="rId39"/>
    <p:sldId id="473" r:id="rId40"/>
    <p:sldId id="474" r:id="rId41"/>
    <p:sldId id="475" r:id="rId42"/>
    <p:sldId id="476" r:id="rId43"/>
    <p:sldId id="486" r:id="rId44"/>
    <p:sldId id="477" r:id="rId45"/>
    <p:sldId id="478" r:id="rId46"/>
    <p:sldId id="487" r:id="rId47"/>
    <p:sldId id="479" r:id="rId48"/>
    <p:sldId id="496" r:id="rId49"/>
    <p:sldId id="497" r:id="rId50"/>
    <p:sldId id="493" r:id="rId51"/>
    <p:sldId id="494" r:id="rId52"/>
    <p:sldId id="498" r:id="rId53"/>
    <p:sldId id="499" r:id="rId54"/>
    <p:sldId id="495" r:id="rId55"/>
    <p:sldId id="488" r:id="rId56"/>
    <p:sldId id="481" r:id="rId57"/>
    <p:sldId id="501" r:id="rId58"/>
    <p:sldId id="500" r:id="rId59"/>
    <p:sldId id="443" r:id="rId60"/>
  </p:sldIdLst>
  <p:sldSz cx="9144000" cy="6858000" type="screen4x3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42C"/>
    <a:srgbClr val="367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B8C47-8BFD-4C10-B836-235C3FE64CFA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A319A7-D73A-433C-8A3E-041C1AB08CA0}">
      <dgm:prSet phldrT="[Texto]" custT="1"/>
      <dgm:spPr>
        <a:solidFill>
          <a:schemeClr val="accent3">
            <a:lumMod val="40000"/>
            <a:lumOff val="60000"/>
          </a:schemeClr>
        </a:solidFill>
        <a:ln>
          <a:solidFill>
            <a:srgbClr val="20442C"/>
          </a:solidFill>
        </a:ln>
      </dgm:spPr>
      <dgm:t>
        <a:bodyPr/>
        <a:lstStyle/>
        <a:p>
          <a:r>
            <a:rPr lang="es-ES" sz="1600" dirty="0"/>
            <a:t>3 días</a:t>
          </a:r>
        </a:p>
      </dgm:t>
    </dgm:pt>
    <dgm:pt modelId="{8EDCE34F-68AB-41CD-9316-70C892B9F0FF}" type="parTrans" cxnId="{AD9F1BA1-4EE7-4A7A-8525-C55643B326FA}">
      <dgm:prSet/>
      <dgm:spPr/>
      <dgm:t>
        <a:bodyPr/>
        <a:lstStyle/>
        <a:p>
          <a:endParaRPr lang="es-ES" sz="1600"/>
        </a:p>
      </dgm:t>
    </dgm:pt>
    <dgm:pt modelId="{EA6382F9-6B9F-4141-9819-3C205572BAC8}" type="sibTrans" cxnId="{AD9F1BA1-4EE7-4A7A-8525-C55643B326FA}">
      <dgm:prSet/>
      <dgm:spPr/>
      <dgm:t>
        <a:bodyPr/>
        <a:lstStyle/>
        <a:p>
          <a:endParaRPr lang="es-ES" sz="1600"/>
        </a:p>
      </dgm:t>
    </dgm:pt>
    <dgm:pt modelId="{65BA089E-12BF-4BE0-9EE7-5B2CC5557633}">
      <dgm:prSet phldrT="[Texto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dirty="0"/>
            <a:t>Impugnar sentencias de la Sala Regional Especializada</a:t>
          </a:r>
        </a:p>
      </dgm:t>
    </dgm:pt>
    <dgm:pt modelId="{E1CB4FDD-8318-41B0-A2B4-E2ADB58F64A9}" type="parTrans" cxnId="{24A878F3-17A2-445C-BE56-0B8721DFCBF0}">
      <dgm:prSet/>
      <dgm:spPr/>
      <dgm:t>
        <a:bodyPr/>
        <a:lstStyle/>
        <a:p>
          <a:endParaRPr lang="es-ES" sz="1600"/>
        </a:p>
      </dgm:t>
    </dgm:pt>
    <dgm:pt modelId="{E3992333-41D6-4421-8F3C-24B22DA71A8A}" type="sibTrans" cxnId="{24A878F3-17A2-445C-BE56-0B8721DFCBF0}">
      <dgm:prSet/>
      <dgm:spPr/>
      <dgm:t>
        <a:bodyPr/>
        <a:lstStyle/>
        <a:p>
          <a:endParaRPr lang="es-ES" sz="1600"/>
        </a:p>
      </dgm:t>
    </dgm:pt>
    <dgm:pt modelId="{F9C0B86F-139B-40BA-B7C0-DA98443E1D23}">
      <dgm:prSet phldrT="[Texto]" custT="1"/>
      <dgm:spPr>
        <a:solidFill>
          <a:schemeClr val="accent3">
            <a:lumMod val="40000"/>
            <a:lumOff val="60000"/>
          </a:schemeClr>
        </a:solidFill>
        <a:ln>
          <a:solidFill>
            <a:srgbClr val="20442C"/>
          </a:solidFill>
        </a:ln>
      </dgm:spPr>
      <dgm:t>
        <a:bodyPr/>
        <a:lstStyle/>
        <a:p>
          <a:r>
            <a:rPr lang="es-ES" sz="1600" dirty="0"/>
            <a:t>48 horas</a:t>
          </a:r>
        </a:p>
      </dgm:t>
    </dgm:pt>
    <dgm:pt modelId="{E5D552FC-7344-409D-9F66-9B79D719907C}" type="parTrans" cxnId="{A6FD80EC-B1EE-436C-B530-02E78667B2E3}">
      <dgm:prSet/>
      <dgm:spPr/>
      <dgm:t>
        <a:bodyPr/>
        <a:lstStyle/>
        <a:p>
          <a:endParaRPr lang="es-ES" sz="1600"/>
        </a:p>
      </dgm:t>
    </dgm:pt>
    <dgm:pt modelId="{8AC48B46-134B-463E-BB42-6F25B9239E85}" type="sibTrans" cxnId="{A6FD80EC-B1EE-436C-B530-02E78667B2E3}">
      <dgm:prSet/>
      <dgm:spPr/>
      <dgm:t>
        <a:bodyPr/>
        <a:lstStyle/>
        <a:p>
          <a:endParaRPr lang="es-ES" sz="1600"/>
        </a:p>
      </dgm:t>
    </dgm:pt>
    <dgm:pt modelId="{F1450212-0BA0-4E67-84D6-006C0A094254}">
      <dgm:prSet phldrT="[Texto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dirty="0"/>
            <a:t>Impugnar los acuerdos de medidas cautelares emitidos por el INE</a:t>
          </a:r>
        </a:p>
      </dgm:t>
    </dgm:pt>
    <dgm:pt modelId="{533190BD-8269-4C49-BA28-B2D52A96F35E}" type="parTrans" cxnId="{22B27F28-AC1E-40F2-9170-B60AFFE6A5DF}">
      <dgm:prSet/>
      <dgm:spPr/>
      <dgm:t>
        <a:bodyPr/>
        <a:lstStyle/>
        <a:p>
          <a:endParaRPr lang="es-ES" sz="1600"/>
        </a:p>
      </dgm:t>
    </dgm:pt>
    <dgm:pt modelId="{040BE71A-44A9-4583-BCD2-271E146CA9C4}" type="sibTrans" cxnId="{22B27F28-AC1E-40F2-9170-B60AFFE6A5DF}">
      <dgm:prSet/>
      <dgm:spPr/>
      <dgm:t>
        <a:bodyPr/>
        <a:lstStyle/>
        <a:p>
          <a:endParaRPr lang="es-ES" sz="1600"/>
        </a:p>
      </dgm:t>
    </dgm:pt>
    <dgm:pt modelId="{C291D50D-927D-474B-8D3A-CCCA147ECD6C}">
      <dgm:prSet phldrT="[Texto]" custT="1"/>
      <dgm:spPr>
        <a:solidFill>
          <a:schemeClr val="accent3">
            <a:lumMod val="40000"/>
            <a:lumOff val="60000"/>
          </a:schemeClr>
        </a:solidFill>
        <a:ln>
          <a:solidFill>
            <a:srgbClr val="20442C"/>
          </a:solidFill>
        </a:ln>
      </dgm:spPr>
      <dgm:t>
        <a:bodyPr/>
        <a:lstStyle/>
        <a:p>
          <a:r>
            <a:rPr lang="es-ES" sz="1600" dirty="0"/>
            <a:t>4 días</a:t>
          </a:r>
        </a:p>
      </dgm:t>
    </dgm:pt>
    <dgm:pt modelId="{B93EE582-2CB5-47FE-B094-8E8B4F7C7500}" type="parTrans" cxnId="{D3744C73-9D9F-4376-8A91-547234C21135}">
      <dgm:prSet/>
      <dgm:spPr/>
      <dgm:t>
        <a:bodyPr/>
        <a:lstStyle/>
        <a:p>
          <a:endParaRPr lang="es-ES" sz="1600"/>
        </a:p>
      </dgm:t>
    </dgm:pt>
    <dgm:pt modelId="{B6C566AB-3348-4F28-8E41-BEF684DB78E6}" type="sibTrans" cxnId="{D3744C73-9D9F-4376-8A91-547234C21135}">
      <dgm:prSet/>
      <dgm:spPr/>
      <dgm:t>
        <a:bodyPr/>
        <a:lstStyle/>
        <a:p>
          <a:endParaRPr lang="es-ES" sz="1600"/>
        </a:p>
      </dgm:t>
    </dgm:pt>
    <dgm:pt modelId="{142FF8DC-B213-42BA-B5AE-83D43FA18466}">
      <dgm:prSet phldrT="[Texto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dirty="0"/>
            <a:t>Impugnar el acuerdo del INE que determina la incompetencia o la escisión del procedimiento</a:t>
          </a:r>
        </a:p>
      </dgm:t>
    </dgm:pt>
    <dgm:pt modelId="{D20A66E1-2583-4C99-836B-BDDED1936279}" type="parTrans" cxnId="{5F9679D0-429E-4856-BAED-8B4D9E898CE4}">
      <dgm:prSet/>
      <dgm:spPr/>
      <dgm:t>
        <a:bodyPr/>
        <a:lstStyle/>
        <a:p>
          <a:endParaRPr lang="es-ES" sz="1600"/>
        </a:p>
      </dgm:t>
    </dgm:pt>
    <dgm:pt modelId="{CF78A74E-CDD8-4D2E-BB3B-CCDF98302471}" type="sibTrans" cxnId="{5F9679D0-429E-4856-BAED-8B4D9E898CE4}">
      <dgm:prSet/>
      <dgm:spPr/>
      <dgm:t>
        <a:bodyPr/>
        <a:lstStyle/>
        <a:p>
          <a:endParaRPr lang="es-ES" sz="1600"/>
        </a:p>
      </dgm:t>
    </dgm:pt>
    <dgm:pt modelId="{9EDBB946-ABF2-4288-9A96-9FCCBE8AF10B}" type="pres">
      <dgm:prSet presAssocID="{249B8C47-8BFD-4C10-B836-235C3FE64C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36ED495-D55C-488B-B51C-13B567E57410}" type="pres">
      <dgm:prSet presAssocID="{D9A319A7-D73A-433C-8A3E-041C1AB08CA0}" presName="composite" presStyleCnt="0"/>
      <dgm:spPr/>
    </dgm:pt>
    <dgm:pt modelId="{A15A805E-CC88-4EB4-9DF9-2C57FA7BE6C9}" type="pres">
      <dgm:prSet presAssocID="{D9A319A7-D73A-433C-8A3E-041C1AB08CA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CF418A-EB14-46D8-8690-57B81B144995}" type="pres">
      <dgm:prSet presAssocID="{D9A319A7-D73A-433C-8A3E-041C1AB08CA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52D565-0B28-40BC-8C56-C71378136476}" type="pres">
      <dgm:prSet presAssocID="{EA6382F9-6B9F-4141-9819-3C205572BAC8}" presName="space" presStyleCnt="0"/>
      <dgm:spPr/>
    </dgm:pt>
    <dgm:pt modelId="{3E118E7C-8A23-4399-83BD-C3CFF8390CC1}" type="pres">
      <dgm:prSet presAssocID="{F9C0B86F-139B-40BA-B7C0-DA98443E1D23}" presName="composite" presStyleCnt="0"/>
      <dgm:spPr/>
    </dgm:pt>
    <dgm:pt modelId="{E8C8EBD6-94B2-40D3-8729-2BCFE6359E18}" type="pres">
      <dgm:prSet presAssocID="{F9C0B86F-139B-40BA-B7C0-DA98443E1D2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42DB88-6F2F-4882-9AF4-88011F76FDAC}" type="pres">
      <dgm:prSet presAssocID="{F9C0B86F-139B-40BA-B7C0-DA98443E1D2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540F38-7056-4DF7-B5B0-96884DAF8C34}" type="pres">
      <dgm:prSet presAssocID="{8AC48B46-134B-463E-BB42-6F25B9239E85}" presName="space" presStyleCnt="0"/>
      <dgm:spPr/>
    </dgm:pt>
    <dgm:pt modelId="{4899AD10-8453-47CC-AB9B-E249408C1D7A}" type="pres">
      <dgm:prSet presAssocID="{C291D50D-927D-474B-8D3A-CCCA147ECD6C}" presName="composite" presStyleCnt="0"/>
      <dgm:spPr/>
    </dgm:pt>
    <dgm:pt modelId="{215BA1C1-CEA9-4262-81FF-BBB23D5CC577}" type="pres">
      <dgm:prSet presAssocID="{C291D50D-927D-474B-8D3A-CCCA147ECD6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28A822-6073-4E94-99F8-0CF063E5B7EE}" type="pres">
      <dgm:prSet presAssocID="{C291D50D-927D-474B-8D3A-CCCA147ECD6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4A878F3-17A2-445C-BE56-0B8721DFCBF0}" srcId="{D9A319A7-D73A-433C-8A3E-041C1AB08CA0}" destId="{65BA089E-12BF-4BE0-9EE7-5B2CC5557633}" srcOrd="0" destOrd="0" parTransId="{E1CB4FDD-8318-41B0-A2B4-E2ADB58F64A9}" sibTransId="{E3992333-41D6-4421-8F3C-24B22DA71A8A}"/>
    <dgm:cxn modelId="{AD9F1BA1-4EE7-4A7A-8525-C55643B326FA}" srcId="{249B8C47-8BFD-4C10-B836-235C3FE64CFA}" destId="{D9A319A7-D73A-433C-8A3E-041C1AB08CA0}" srcOrd="0" destOrd="0" parTransId="{8EDCE34F-68AB-41CD-9316-70C892B9F0FF}" sibTransId="{EA6382F9-6B9F-4141-9819-3C205572BAC8}"/>
    <dgm:cxn modelId="{A6FD80EC-B1EE-436C-B530-02E78667B2E3}" srcId="{249B8C47-8BFD-4C10-B836-235C3FE64CFA}" destId="{F9C0B86F-139B-40BA-B7C0-DA98443E1D23}" srcOrd="1" destOrd="0" parTransId="{E5D552FC-7344-409D-9F66-9B79D719907C}" sibTransId="{8AC48B46-134B-463E-BB42-6F25B9239E85}"/>
    <dgm:cxn modelId="{75D94352-A25B-4AEE-9484-9BD2E359D997}" type="presOf" srcId="{C291D50D-927D-474B-8D3A-CCCA147ECD6C}" destId="{215BA1C1-CEA9-4262-81FF-BBB23D5CC577}" srcOrd="0" destOrd="0" presId="urn:microsoft.com/office/officeart/2005/8/layout/hList1"/>
    <dgm:cxn modelId="{22B27F28-AC1E-40F2-9170-B60AFFE6A5DF}" srcId="{F9C0B86F-139B-40BA-B7C0-DA98443E1D23}" destId="{F1450212-0BA0-4E67-84D6-006C0A094254}" srcOrd="0" destOrd="0" parTransId="{533190BD-8269-4C49-BA28-B2D52A96F35E}" sibTransId="{040BE71A-44A9-4583-BCD2-271E146CA9C4}"/>
    <dgm:cxn modelId="{03116BB8-E58E-4C8D-8CB3-CE01ECDCED3B}" type="presOf" srcId="{D9A319A7-D73A-433C-8A3E-041C1AB08CA0}" destId="{A15A805E-CC88-4EB4-9DF9-2C57FA7BE6C9}" srcOrd="0" destOrd="0" presId="urn:microsoft.com/office/officeart/2005/8/layout/hList1"/>
    <dgm:cxn modelId="{91132207-9AB5-4692-BF9E-ECB6A4B39F5B}" type="presOf" srcId="{249B8C47-8BFD-4C10-B836-235C3FE64CFA}" destId="{9EDBB946-ABF2-4288-9A96-9FCCBE8AF10B}" srcOrd="0" destOrd="0" presId="urn:microsoft.com/office/officeart/2005/8/layout/hList1"/>
    <dgm:cxn modelId="{5F9679D0-429E-4856-BAED-8B4D9E898CE4}" srcId="{C291D50D-927D-474B-8D3A-CCCA147ECD6C}" destId="{142FF8DC-B213-42BA-B5AE-83D43FA18466}" srcOrd="0" destOrd="0" parTransId="{D20A66E1-2583-4C99-836B-BDDED1936279}" sibTransId="{CF78A74E-CDD8-4D2E-BB3B-CCDF98302471}"/>
    <dgm:cxn modelId="{41C9090E-44F0-4290-A3D9-170A284F62F9}" type="presOf" srcId="{65BA089E-12BF-4BE0-9EE7-5B2CC5557633}" destId="{BBCF418A-EB14-46D8-8690-57B81B144995}" srcOrd="0" destOrd="0" presId="urn:microsoft.com/office/officeart/2005/8/layout/hList1"/>
    <dgm:cxn modelId="{D3744C73-9D9F-4376-8A91-547234C21135}" srcId="{249B8C47-8BFD-4C10-B836-235C3FE64CFA}" destId="{C291D50D-927D-474B-8D3A-CCCA147ECD6C}" srcOrd="2" destOrd="0" parTransId="{B93EE582-2CB5-47FE-B094-8E8B4F7C7500}" sibTransId="{B6C566AB-3348-4F28-8E41-BEF684DB78E6}"/>
    <dgm:cxn modelId="{C7907E37-41A1-4C53-B050-049A0DEF8C2C}" type="presOf" srcId="{F1450212-0BA0-4E67-84D6-006C0A094254}" destId="{5742DB88-6F2F-4882-9AF4-88011F76FDAC}" srcOrd="0" destOrd="0" presId="urn:microsoft.com/office/officeart/2005/8/layout/hList1"/>
    <dgm:cxn modelId="{92021E8C-5BB9-4205-91D7-49F816D5EAF7}" type="presOf" srcId="{F9C0B86F-139B-40BA-B7C0-DA98443E1D23}" destId="{E8C8EBD6-94B2-40D3-8729-2BCFE6359E18}" srcOrd="0" destOrd="0" presId="urn:microsoft.com/office/officeart/2005/8/layout/hList1"/>
    <dgm:cxn modelId="{009037AF-19A6-4971-A0E4-CDE895772026}" type="presOf" srcId="{142FF8DC-B213-42BA-B5AE-83D43FA18466}" destId="{9E28A822-6073-4E94-99F8-0CF063E5B7EE}" srcOrd="0" destOrd="0" presId="urn:microsoft.com/office/officeart/2005/8/layout/hList1"/>
    <dgm:cxn modelId="{D3BE6A2D-BF97-4C96-BCAB-AE51CA32F269}" type="presParOf" srcId="{9EDBB946-ABF2-4288-9A96-9FCCBE8AF10B}" destId="{036ED495-D55C-488B-B51C-13B567E57410}" srcOrd="0" destOrd="0" presId="urn:microsoft.com/office/officeart/2005/8/layout/hList1"/>
    <dgm:cxn modelId="{B71B7006-DA84-48C4-8BAB-9D1CB247A420}" type="presParOf" srcId="{036ED495-D55C-488B-B51C-13B567E57410}" destId="{A15A805E-CC88-4EB4-9DF9-2C57FA7BE6C9}" srcOrd="0" destOrd="0" presId="urn:microsoft.com/office/officeart/2005/8/layout/hList1"/>
    <dgm:cxn modelId="{99DB71C0-0D6D-458E-B4B3-C66C9AA199B7}" type="presParOf" srcId="{036ED495-D55C-488B-B51C-13B567E57410}" destId="{BBCF418A-EB14-46D8-8690-57B81B144995}" srcOrd="1" destOrd="0" presId="urn:microsoft.com/office/officeart/2005/8/layout/hList1"/>
    <dgm:cxn modelId="{0566529F-84BA-4E66-B675-2BB7404F68C8}" type="presParOf" srcId="{9EDBB946-ABF2-4288-9A96-9FCCBE8AF10B}" destId="{0852D565-0B28-40BC-8C56-C71378136476}" srcOrd="1" destOrd="0" presId="urn:microsoft.com/office/officeart/2005/8/layout/hList1"/>
    <dgm:cxn modelId="{82824086-0777-4946-A9EA-EF67BC0D8D7C}" type="presParOf" srcId="{9EDBB946-ABF2-4288-9A96-9FCCBE8AF10B}" destId="{3E118E7C-8A23-4399-83BD-C3CFF8390CC1}" srcOrd="2" destOrd="0" presId="urn:microsoft.com/office/officeart/2005/8/layout/hList1"/>
    <dgm:cxn modelId="{C568C87A-B973-4C9F-83B2-1716DC3DFEE8}" type="presParOf" srcId="{3E118E7C-8A23-4399-83BD-C3CFF8390CC1}" destId="{E8C8EBD6-94B2-40D3-8729-2BCFE6359E18}" srcOrd="0" destOrd="0" presId="urn:microsoft.com/office/officeart/2005/8/layout/hList1"/>
    <dgm:cxn modelId="{C19301B3-E623-4097-85A3-E30531BFE45B}" type="presParOf" srcId="{3E118E7C-8A23-4399-83BD-C3CFF8390CC1}" destId="{5742DB88-6F2F-4882-9AF4-88011F76FDAC}" srcOrd="1" destOrd="0" presId="urn:microsoft.com/office/officeart/2005/8/layout/hList1"/>
    <dgm:cxn modelId="{572FF1D4-754D-46F6-81A6-60A9A9F366BB}" type="presParOf" srcId="{9EDBB946-ABF2-4288-9A96-9FCCBE8AF10B}" destId="{4D540F38-7056-4DF7-B5B0-96884DAF8C34}" srcOrd="3" destOrd="0" presId="urn:microsoft.com/office/officeart/2005/8/layout/hList1"/>
    <dgm:cxn modelId="{9CBF7F50-E6E6-4FAA-AE8A-2D460C5A26F7}" type="presParOf" srcId="{9EDBB946-ABF2-4288-9A96-9FCCBE8AF10B}" destId="{4899AD10-8453-47CC-AB9B-E249408C1D7A}" srcOrd="4" destOrd="0" presId="urn:microsoft.com/office/officeart/2005/8/layout/hList1"/>
    <dgm:cxn modelId="{9A841806-CC27-43D0-8530-2C5F234F1176}" type="presParOf" srcId="{4899AD10-8453-47CC-AB9B-E249408C1D7A}" destId="{215BA1C1-CEA9-4262-81FF-BBB23D5CC577}" srcOrd="0" destOrd="0" presId="urn:microsoft.com/office/officeart/2005/8/layout/hList1"/>
    <dgm:cxn modelId="{4F9E9769-6E46-480A-AE76-588A99FC1425}" type="presParOf" srcId="{4899AD10-8453-47CC-AB9B-E249408C1D7A}" destId="{9E28A822-6073-4E94-99F8-0CF063E5B7EE}" srcOrd="1" destOrd="0" presId="urn:microsoft.com/office/officeart/2005/8/layout/hList1"/>
  </dgm:cxnLst>
  <dgm:bg/>
  <dgm:whole>
    <a:ln>
      <a:solidFill>
        <a:srgbClr val="20442C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A805E-CC88-4EB4-9DF9-2C57FA7BE6C9}">
      <dsp:nvSpPr>
        <dsp:cNvPr id="0" name=""/>
        <dsp:cNvSpPr/>
      </dsp:nvSpPr>
      <dsp:spPr>
        <a:xfrm>
          <a:off x="2374" y="18264"/>
          <a:ext cx="2314831" cy="72000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20442C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3 días</a:t>
          </a:r>
        </a:p>
      </dsp:txBody>
      <dsp:txXfrm>
        <a:off x="2374" y="18264"/>
        <a:ext cx="2314831" cy="720000"/>
      </dsp:txXfrm>
    </dsp:sp>
    <dsp:sp modelId="{BBCF418A-EB14-46D8-8690-57B81B144995}">
      <dsp:nvSpPr>
        <dsp:cNvPr id="0" name=""/>
        <dsp:cNvSpPr/>
      </dsp:nvSpPr>
      <dsp:spPr>
        <a:xfrm>
          <a:off x="2374" y="738264"/>
          <a:ext cx="2314831" cy="1338187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/>
            <a:t>Impugnar sentencias de la Sala Regional Especializada</a:t>
          </a:r>
        </a:p>
      </dsp:txBody>
      <dsp:txXfrm>
        <a:off x="2374" y="738264"/>
        <a:ext cx="2314831" cy="1338187"/>
      </dsp:txXfrm>
    </dsp:sp>
    <dsp:sp modelId="{E8C8EBD6-94B2-40D3-8729-2BCFE6359E18}">
      <dsp:nvSpPr>
        <dsp:cNvPr id="0" name=""/>
        <dsp:cNvSpPr/>
      </dsp:nvSpPr>
      <dsp:spPr>
        <a:xfrm>
          <a:off x="2641282" y="18264"/>
          <a:ext cx="2314831" cy="72000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20442C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48 horas</a:t>
          </a:r>
        </a:p>
      </dsp:txBody>
      <dsp:txXfrm>
        <a:off x="2641282" y="18264"/>
        <a:ext cx="2314831" cy="720000"/>
      </dsp:txXfrm>
    </dsp:sp>
    <dsp:sp modelId="{5742DB88-6F2F-4882-9AF4-88011F76FDAC}">
      <dsp:nvSpPr>
        <dsp:cNvPr id="0" name=""/>
        <dsp:cNvSpPr/>
      </dsp:nvSpPr>
      <dsp:spPr>
        <a:xfrm>
          <a:off x="2641282" y="738264"/>
          <a:ext cx="2314831" cy="1338187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/>
            <a:t>Impugnar los acuerdos de medidas cautelares emitidos por el INE</a:t>
          </a:r>
        </a:p>
      </dsp:txBody>
      <dsp:txXfrm>
        <a:off x="2641282" y="738264"/>
        <a:ext cx="2314831" cy="1338187"/>
      </dsp:txXfrm>
    </dsp:sp>
    <dsp:sp modelId="{215BA1C1-CEA9-4262-81FF-BBB23D5CC577}">
      <dsp:nvSpPr>
        <dsp:cNvPr id="0" name=""/>
        <dsp:cNvSpPr/>
      </dsp:nvSpPr>
      <dsp:spPr>
        <a:xfrm>
          <a:off x="5280190" y="18264"/>
          <a:ext cx="2314831" cy="72000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20442C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4 días</a:t>
          </a:r>
        </a:p>
      </dsp:txBody>
      <dsp:txXfrm>
        <a:off x="5280190" y="18264"/>
        <a:ext cx="2314831" cy="720000"/>
      </dsp:txXfrm>
    </dsp:sp>
    <dsp:sp modelId="{9E28A822-6073-4E94-99F8-0CF063E5B7EE}">
      <dsp:nvSpPr>
        <dsp:cNvPr id="0" name=""/>
        <dsp:cNvSpPr/>
      </dsp:nvSpPr>
      <dsp:spPr>
        <a:xfrm>
          <a:off x="5280190" y="738264"/>
          <a:ext cx="2314831" cy="1338187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/>
            <a:t>Impugnar el acuerdo del INE que determina la incompetencia o la escisión del procedimiento</a:t>
          </a:r>
        </a:p>
      </dsp:txBody>
      <dsp:txXfrm>
        <a:off x="5280190" y="738264"/>
        <a:ext cx="2314831" cy="1338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056D7-A747-473F-943B-DDFE561664F1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F336C-2747-4BBA-9725-022EB4C7B65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3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smtClean="0"/>
              <a:t>Autor:</a:t>
            </a:r>
            <a:r>
              <a:rPr lang="es-ES" b="1" baseline="0" dirty="0" smtClean="0"/>
              <a:t> </a:t>
            </a:r>
            <a:r>
              <a:rPr lang="es-ES" baseline="0" dirty="0" smtClean="0"/>
              <a:t>Mtro. Enrique Inti García Sánchez, Asesor del CCJE del Tribunal Electoral del Poder Judicial de la Federación, enrique.garcias@te.gob.mx, 57224000 Ext. 4204.</a:t>
            </a:r>
            <a:endParaRPr lang="es-E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MX" altLang="es-MX" smtClean="0"/>
              <a:t>Jurisprudencia 24/2002 del TEPJF. DERECHO DE AFILIACIÓN EN MATERIA POLÍTICO-ELECTORAL. CONTENIDO Y ALCANCES. </a:t>
            </a:r>
          </a:p>
          <a:p>
            <a:pPr eaLnBrk="1" hangingPunct="1">
              <a:spcBef>
                <a:spcPct val="0"/>
              </a:spcBef>
            </a:pPr>
            <a:r>
              <a:rPr lang="es-MX" altLang="es-MX" smtClean="0"/>
              <a:t>Tesis CXXI/2001 del TEPJF. MILITANTE O AFILIADO PARTIDISTA. CONCEPTO</a:t>
            </a: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7D54703E-261B-4015-B6D7-26E84E472C02}" type="slidenum">
              <a:rPr lang="es-MX" altLang="es-MX">
                <a:latin typeface="Arial" pitchFamily="34" charset="0"/>
              </a:rPr>
              <a:pPr>
                <a:spcBef>
                  <a:spcPct val="0"/>
                </a:spcBef>
              </a:pPr>
              <a:t>40</a:t>
            </a:fld>
            <a:endParaRPr lang="es-MX" altLang="es-MX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565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41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426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42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0340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44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2298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47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5374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56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333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59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633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Instituto</a:t>
            </a:r>
            <a:r>
              <a:rPr lang="es-MX" baseline="0" dirty="0" smtClean="0"/>
              <a:t> Interamericano de Derechos Humanos. 2017. Diccionario Electoral. Vol. 1. Serie Elecciones y Democracia. San José, C.R.: IIDH-TEPJF. Voz Medios de impugnación, del Dr. Orozco Henríquez y Mtro. Silva Adaya.</a:t>
            </a: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5010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5165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Libro:</a:t>
            </a:r>
            <a:r>
              <a:rPr lang="es-MX" baseline="0" dirty="0" smtClean="0"/>
              <a:t> Clicerio Coello Garcés (</a:t>
            </a:r>
            <a:r>
              <a:rPr lang="es-MX" baseline="0" dirty="0" err="1" smtClean="0"/>
              <a:t>Coord</a:t>
            </a:r>
            <a:r>
              <a:rPr lang="es-MX" baseline="0" dirty="0" smtClean="0"/>
              <a:t>). 2015. Derecho Procesal Electoral. Esquemas de legislación, jurisprudencia y doctrina. México: Tirant Lo Blanch.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739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Libro:</a:t>
            </a:r>
            <a:r>
              <a:rPr lang="es-MX" baseline="0" dirty="0" smtClean="0"/>
              <a:t> Clicerio Coello Garcés (</a:t>
            </a:r>
            <a:r>
              <a:rPr lang="es-MX" baseline="0" dirty="0" err="1" smtClean="0"/>
              <a:t>Coord</a:t>
            </a:r>
            <a:r>
              <a:rPr lang="es-MX" baseline="0" dirty="0" smtClean="0"/>
              <a:t>). 2015. Derecho Procesal Electoral. Esquemas de legislación, jurisprudencia y doctrina. México: Tirant Lo Blanch.</a:t>
            </a: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64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35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129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F336C-2747-4BBA-9725-022EB4C7B659}" type="slidenum">
              <a:rPr lang="es-MX" smtClean="0"/>
              <a:pPr/>
              <a:t>36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319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mtClean="0"/>
              <a:t>Estas reglas del derecho positivo cambian en los sistemas normativos internos y, por tanto, es necesario armonizar las reglas de ambos sistemas.</a:t>
            </a:r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69522A7-4C07-4E55-BB91-EE06CCA91EA4}" type="slidenum">
              <a:rPr lang="es-ES" altLang="es-MX">
                <a:latin typeface="Arial" pitchFamily="34" charset="0"/>
              </a:rPr>
              <a:pPr>
                <a:spcBef>
                  <a:spcPct val="0"/>
                </a:spcBef>
              </a:pPr>
              <a:t>37</a:t>
            </a:fld>
            <a:endParaRPr lang="es-ES" altLang="es-MX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57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r>
              <a:rPr lang="es-MX" altLang="es-MX" smtClean="0"/>
              <a:t>Jurisprudencia 20/2010 del TEPJF. DERECHO POLÍTICO ELECTORAL A SER VOTADO. INCLUYE EL DERECHO A OCUPAR Y DESEMPEÑAR EL CARGO.-</a:t>
            </a:r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5EC0EF7-A249-4456-993D-AEA292971700}" type="slidenum">
              <a:rPr lang="es-MX" altLang="es-MX">
                <a:latin typeface="Arial" pitchFamily="34" charset="0"/>
              </a:rPr>
              <a:pPr>
                <a:spcBef>
                  <a:spcPct val="0"/>
                </a:spcBef>
              </a:pPr>
              <a:t>38</a:t>
            </a:fld>
            <a:endParaRPr lang="es-MX" altLang="es-MX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42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FBB46-F7F5-496F-99B4-B04BE439302A}" type="datetimeFigureOut">
              <a:rPr lang="es-ES"/>
              <a:pPr>
                <a:defRPr/>
              </a:pPr>
              <a:t>11/05/2018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9812A-B098-4454-9CCE-BD284E41BB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B355-A4E8-4B34-93E9-03C5326EAA43}" type="datetimeFigureOut">
              <a:rPr lang="es-MX" smtClean="0"/>
              <a:pPr/>
              <a:t>11/05/2018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12677-FD99-45BB-AC9E-42C67991BA2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Marcador de título"/>
          <p:cNvSpPr txBox="1">
            <a:spLocks/>
          </p:cNvSpPr>
          <p:nvPr userDrawn="1"/>
        </p:nvSpPr>
        <p:spPr>
          <a:xfrm>
            <a:off x="428596" y="642918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Haga clic para agregar texto de la Constancia</a:t>
            </a:r>
            <a:endParaRPr kumimoji="0" lang="es-MX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4 Grupo"/>
          <p:cNvGrpSpPr/>
          <p:nvPr userDrawn="1"/>
        </p:nvGrpSpPr>
        <p:grpSpPr>
          <a:xfrm>
            <a:off x="0" y="56872"/>
            <a:ext cx="9143999" cy="6744255"/>
            <a:chOff x="0" y="56872"/>
            <a:chExt cx="9143999" cy="6744255"/>
          </a:xfrm>
        </p:grpSpPr>
        <p:pic>
          <p:nvPicPr>
            <p:cNvPr id="9" name="8 Imagen" descr="PRI_Constancia Fondo.jpg"/>
            <p:cNvPicPr>
              <a:picLocks noChangeAspect="1"/>
            </p:cNvPicPr>
            <p:nvPr userDrawn="1"/>
          </p:nvPicPr>
          <p:blipFill>
            <a:blip r:embed="rId14" cstate="print"/>
            <a:stretch>
              <a:fillRect/>
            </a:stretch>
          </p:blipFill>
          <p:spPr>
            <a:xfrm>
              <a:off x="0" y="56872"/>
              <a:ext cx="9143999" cy="6744255"/>
            </a:xfrm>
            <a:prstGeom prst="rect">
              <a:avLst/>
            </a:prstGeom>
          </p:spPr>
        </p:pic>
        <p:sp>
          <p:nvSpPr>
            <p:cNvPr id="4" name="3 Rectángulo"/>
            <p:cNvSpPr/>
            <p:nvPr userDrawn="1"/>
          </p:nvSpPr>
          <p:spPr>
            <a:xfrm>
              <a:off x="7786710" y="142852"/>
              <a:ext cx="1214446" cy="9286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15391" y="2708920"/>
            <a:ext cx="87852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953735"/>
              </a:buClr>
            </a:pPr>
            <a:r>
              <a:rPr lang="es-MX" sz="4000" b="1" dirty="0" smtClean="0">
                <a:solidFill>
                  <a:srgbClr val="20442C"/>
                </a:solidFill>
              </a:rPr>
              <a:t>Sistema de medios de impugnación </a:t>
            </a:r>
            <a:r>
              <a:rPr lang="es-MX" sz="4000" b="1" dirty="0">
                <a:solidFill>
                  <a:srgbClr val="20442C"/>
                </a:solidFill>
              </a:rPr>
              <a:t/>
            </a:r>
            <a:br>
              <a:rPr lang="es-MX" sz="4000" b="1" dirty="0">
                <a:solidFill>
                  <a:srgbClr val="20442C"/>
                </a:solidFill>
              </a:rPr>
            </a:br>
            <a:r>
              <a:rPr lang="es-MX" sz="4000" b="1" dirty="0" smtClean="0">
                <a:solidFill>
                  <a:srgbClr val="20442C"/>
                </a:solidFill>
              </a:rPr>
              <a:t>en materia electoral.</a:t>
            </a:r>
            <a:endParaRPr lang="es-ES" sz="4000" dirty="0">
              <a:solidFill>
                <a:srgbClr val="20442C"/>
              </a:solidFill>
              <a:latin typeface="Antique Olive"/>
              <a:ea typeface="ＭＳ Ｐゴシック"/>
              <a:cs typeface="Arial" pitchFamily="34" charset="0"/>
            </a:endParaRPr>
          </a:p>
        </p:txBody>
      </p:sp>
      <p:sp>
        <p:nvSpPr>
          <p:cNvPr id="2051" name="Rectangle 16"/>
          <p:cNvSpPr>
            <a:spLocks noChangeArrowheads="1"/>
          </p:cNvSpPr>
          <p:nvPr/>
        </p:nvSpPr>
        <p:spPr bwMode="auto">
          <a:xfrm>
            <a:off x="611561" y="4797152"/>
            <a:ext cx="7992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solidFill>
                  <a:srgbClr val="36724A"/>
                </a:solidFill>
              </a:rPr>
              <a:t>www.te.gob.mx</a:t>
            </a:r>
          </a:p>
          <a:p>
            <a:pPr algn="ctr"/>
            <a:r>
              <a:rPr lang="es-MX" sz="1800" b="1" dirty="0" smtClean="0">
                <a:solidFill>
                  <a:srgbClr val="36724A"/>
                </a:solidFill>
              </a:rPr>
              <a:t>www.te.gob.mx/ccje/</a:t>
            </a:r>
          </a:p>
          <a:p>
            <a:pPr algn="ctr"/>
            <a:r>
              <a:rPr lang="es-MX" sz="1800" b="1" dirty="0" smtClean="0">
                <a:solidFill>
                  <a:srgbClr val="36724A"/>
                </a:solidFill>
              </a:rPr>
              <a:t>ccje@te.gob.mx</a:t>
            </a:r>
            <a:endParaRPr lang="es-ES" sz="1800" b="1" dirty="0">
              <a:solidFill>
                <a:srgbClr val="36724A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1484785"/>
            <a:ext cx="3312368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Secretaría Ejecutiva</a:t>
            </a:r>
            <a:endParaRPr lang="es-MX" sz="2800" dirty="0" smtClean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609206" y="1484784"/>
            <a:ext cx="2352685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Local</a:t>
            </a:r>
            <a:endParaRPr lang="es-MX" sz="28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09586" y="1489720"/>
            <a:ext cx="2768557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Distrital</a:t>
            </a:r>
            <a:endParaRPr lang="es-MX" sz="2800" dirty="0" smtClean="0"/>
          </a:p>
        </p:txBody>
      </p:sp>
      <p:sp>
        <p:nvSpPr>
          <p:cNvPr id="12" name="Flecha abajo 11"/>
          <p:cNvSpPr/>
          <p:nvPr/>
        </p:nvSpPr>
        <p:spPr>
          <a:xfrm>
            <a:off x="1547664" y="2329587"/>
            <a:ext cx="178532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abajo 13"/>
          <p:cNvSpPr/>
          <p:nvPr/>
        </p:nvSpPr>
        <p:spPr>
          <a:xfrm>
            <a:off x="4715815" y="2329588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285852" y="2329588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51519" y="2691498"/>
            <a:ext cx="5710371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General Ejecutiva</a:t>
            </a:r>
            <a:endParaRPr lang="es-MX" sz="2800" dirty="0" smtClean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027098" y="2656082"/>
            <a:ext cx="2751045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Local</a:t>
            </a:r>
            <a:endParaRPr lang="es-MX" sz="2800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0" y="1052736"/>
            <a:ext cx="85968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es-MX" dirty="0" smtClean="0"/>
              <a:t>Competencia dentro del Proceso Electoral:</a:t>
            </a:r>
            <a:endParaRPr lang="es-MX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619672" y="3898212"/>
            <a:ext cx="2352685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Consejo Local</a:t>
            </a:r>
            <a:endParaRPr lang="es-MX" sz="2800" dirty="0" smtClean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971795" y="3933056"/>
            <a:ext cx="2768557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Consejo Distrital</a:t>
            </a:r>
            <a:endParaRPr lang="es-MX" sz="2800" dirty="0" smtClean="0"/>
          </a:p>
        </p:txBody>
      </p:sp>
      <p:sp>
        <p:nvSpPr>
          <p:cNvPr id="18" name="Flecha abajo 17"/>
          <p:cNvSpPr/>
          <p:nvPr/>
        </p:nvSpPr>
        <p:spPr>
          <a:xfrm>
            <a:off x="2702388" y="4715457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 abajo 18"/>
          <p:cNvSpPr/>
          <p:nvPr/>
        </p:nvSpPr>
        <p:spPr>
          <a:xfrm>
            <a:off x="6235401" y="4779427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403648" y="5047840"/>
            <a:ext cx="2793927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Consejo General</a:t>
            </a:r>
            <a:endParaRPr lang="es-MX" sz="2800" dirty="0" smtClean="0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111859" y="5116041"/>
            <a:ext cx="2352685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Consejo Local</a:t>
            </a:r>
            <a:endParaRPr lang="es-MX" sz="2800" dirty="0" smtClean="0"/>
          </a:p>
        </p:txBody>
      </p:sp>
      <p:sp>
        <p:nvSpPr>
          <p:cNvPr id="22" name="Rectángulo 21"/>
          <p:cNvSpPr/>
          <p:nvPr/>
        </p:nvSpPr>
        <p:spPr>
          <a:xfrm>
            <a:off x="0" y="5943552"/>
            <a:ext cx="859680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algn="r">
              <a:lnSpc>
                <a:spcPct val="150000"/>
              </a:lnSpc>
            </a:pPr>
            <a:r>
              <a:rPr lang="es-MX" dirty="0" smtClean="0"/>
              <a:t>Excepción si se presenta 5 días antes de la jornada electoral: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10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31640" y="1988840"/>
            <a:ext cx="6709702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Trámite, sustanciación, resolución y notificación.</a:t>
            </a:r>
          </a:p>
          <a:p>
            <a:pPr algn="just">
              <a:lnSpc>
                <a:spcPct val="150000"/>
              </a:lnSpc>
            </a:pPr>
            <a:r>
              <a:rPr lang="es-MX" dirty="0" smtClean="0"/>
              <a:t>Trámite de reglas comunes, Publicita 72 horas y remite en 24 horas.</a:t>
            </a:r>
          </a:p>
          <a:p>
            <a:pPr algn="just">
              <a:lnSpc>
                <a:spcPct val="150000"/>
              </a:lnSpc>
            </a:pPr>
            <a:r>
              <a:rPr lang="es-MX" dirty="0" smtClean="0"/>
              <a:t>Sustanciación: Ante el INE y ante el TEPJF (3 y 31 de agosto).</a:t>
            </a:r>
          </a:p>
          <a:p>
            <a:pPr algn="just">
              <a:lnSpc>
                <a:spcPct val="150000"/>
              </a:lnSpc>
            </a:pPr>
            <a:r>
              <a:rPr lang="es-MX" dirty="0" smtClean="0"/>
              <a:t>Resolución: 8 días y 4 más si se retira.</a:t>
            </a:r>
          </a:p>
          <a:p>
            <a:pPr algn="just">
              <a:lnSpc>
                <a:spcPct val="150000"/>
              </a:lnSpc>
            </a:pPr>
            <a:r>
              <a:rPr lang="es-MX" dirty="0" smtClean="0"/>
              <a:t>Notificación: Notificación automática, personal, por oficio y correo certificado.</a:t>
            </a:r>
          </a:p>
        </p:txBody>
      </p:sp>
    </p:spTree>
    <p:extLst>
      <p:ext uri="{BB962C8B-B14F-4D97-AF65-F5344CB8AC3E}">
        <p14:creationId xmlns:p14="http://schemas.microsoft.com/office/powerpoint/2010/main" val="98956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4406" y="2276872"/>
            <a:ext cx="6498904" cy="240065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Revisión [Jurisprudencia].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Derecho a la información. Los sujetos obligados carecen de legitimación para interponer el REV. (SUP-RAP-178/2012)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Recurso de Revisión. Los ciudadanos están legitimados para interponerlo. (SUP-JDC-12622/2011)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96926" y="4972955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IIS Electoral , Compilación tradicional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87624" y="2780928"/>
            <a:ext cx="6498904" cy="1201322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800" b="1" dirty="0" smtClean="0">
                <a:solidFill>
                  <a:srgbClr val="36724A"/>
                </a:solidFill>
              </a:rPr>
              <a:t>Recurso de Apelación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34128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4406" y="2276872"/>
            <a:ext cx="6498904" cy="240065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Recurso de Apelación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Medio de impugnación de carácter puramente jurisdiccional que procede en contra de las resoluciones que recaigan a los recursos de revisión o de actos o resoluciones que no sean impugnables por REV.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96926" y="4708397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40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711339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Apelación [Finalidad y Características].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Formal.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De pleno derecho.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Perentorio (12 días).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Para garantizar que los actos y resoluciones del INE se ajusten a los principios de constitucionalidad, legalidad y definitividad.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2152" y="5137230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47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692696"/>
            <a:ext cx="6498904" cy="5618559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Apelación </a:t>
            </a:r>
            <a:r>
              <a:rPr lang="es-MX" dirty="0">
                <a:solidFill>
                  <a:srgbClr val="36724A"/>
                </a:solidFill>
              </a:rPr>
              <a:t>[</a:t>
            </a:r>
            <a:r>
              <a:rPr lang="es-MX" dirty="0" smtClean="0">
                <a:solidFill>
                  <a:srgbClr val="36724A"/>
                </a:solidFill>
              </a:rPr>
              <a:t>Procedencia].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El informe que rinda la Dirección Ejecutiva del Registro Federal de Electores, relativo a las observaciones hechas por los PP a las listas nominales de electores.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La determinación y, en su caso, la aplicación de sanciones que realice el Consejo General del INE.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La resolución del Órgano Técnico de Fiscalización del Instituto, que ponga fin al procedimiento de liquidación y los actos que integren ese procedimiento.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El informe que rinda el Secretario Ejecutivo del INE al Congreso, relativo al % de ciudadanos que hayan suscrito la iniciativa ciudadana.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024741" y="578530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41, 42, 43Bis y Ter.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8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1520" y="1594075"/>
            <a:ext cx="1905000" cy="983257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1800" dirty="0">
                <a:latin typeface="+mj-lt"/>
                <a:cs typeface="Times New Roman" pitchFamily="18" charset="0"/>
              </a:rPr>
              <a:t>Autoridad </a:t>
            </a:r>
            <a:r>
              <a:rPr lang="es-ES" sz="1800" dirty="0" smtClean="0">
                <a:latin typeface="+mj-lt"/>
                <a:cs typeface="Times New Roman" pitchFamily="18" charset="0"/>
              </a:rPr>
              <a:t>Responsable</a:t>
            </a:r>
          </a:p>
          <a:p>
            <a:pPr algn="ctr"/>
            <a:r>
              <a:rPr lang="es-ES" dirty="0" smtClean="0">
                <a:latin typeface="+mj-lt"/>
                <a:cs typeface="Times New Roman" pitchFamily="18" charset="0"/>
              </a:rPr>
              <a:t>(INE)</a:t>
            </a:r>
            <a:endParaRPr lang="es-ES" sz="1800" dirty="0">
              <a:latin typeface="+mj-lt"/>
              <a:cs typeface="Times New Roman" pitchFamily="18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1520" y="3356992"/>
            <a:ext cx="4261743" cy="2376264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PUBLICITA</a:t>
            </a:r>
          </a:p>
          <a:p>
            <a:pPr marL="180975" indent="-180975" algn="l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Da </a:t>
            </a:r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conocimiento al público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mediante cédula en los estrados durante 72 hrs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. </a:t>
            </a:r>
            <a:endParaRPr lang="es-ES" sz="1700" dirty="0" smtClean="0">
              <a:latin typeface="+mj-lt"/>
              <a:cs typeface="Times New Roman" pitchFamily="18" charset="0"/>
            </a:endParaRPr>
          </a:p>
          <a:p>
            <a:pPr algn="l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 smtClean="0">
                <a:latin typeface="+mj-lt"/>
                <a:cs typeface="Times New Roman" pitchFamily="18" charset="0"/>
              </a:rPr>
              <a:t> C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opia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certificada del </a:t>
            </a:r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escrito </a:t>
            </a:r>
            <a:r>
              <a:rPr lang="es-ES" sz="1700" b="1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inicial. </a:t>
            </a:r>
            <a:endParaRPr lang="es-ES" sz="1700" b="1" dirty="0" smtClean="0">
              <a:latin typeface="+mj-lt"/>
              <a:cs typeface="Times New Roman" pitchFamily="18" charset="0"/>
            </a:endParaRPr>
          </a:p>
          <a:p>
            <a:pPr marL="180975" indent="-180975" algn="l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 smtClean="0">
                <a:latin typeface="+mj-lt"/>
                <a:cs typeface="Times New Roman" pitchFamily="18" charset="0"/>
              </a:rPr>
              <a:t>D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entro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de dicho plazo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debe recibir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los</a:t>
            </a:r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 escritos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y </a:t>
            </a:r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pruebas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 que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ofrezcan y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aporten los partidos que se consideren  terceros interesados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. 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859338" y="3356992"/>
            <a:ext cx="3853408" cy="2376264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79388" indent="-179388" algn="ctr"/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En las siguientes 24 hrs.</a:t>
            </a:r>
          </a:p>
          <a:p>
            <a:pPr marL="179388" indent="-179388" algn="ctr" eaLnBrk="0" hangingPunct="0"/>
            <a:r>
              <a:rPr lang="es-ES" sz="1700" b="1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REMITE:</a:t>
            </a:r>
            <a:endParaRPr lang="es-ES" sz="1700" b="1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80975" indent="-180975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Escrito original mediante el cual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se presenta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la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impugnación.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80975" indent="-180975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Copia del documento en que conste el acto o resolución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impugnado.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79388" indent="-179388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Escritos de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terceros.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79388" indent="-179388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Informe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circunstanciado.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V="1">
            <a:off x="5579913" y="2069628"/>
            <a:ext cx="576263" cy="0"/>
          </a:xfrm>
          <a:prstGeom prst="line">
            <a:avLst/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s-MX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56176" y="1543100"/>
            <a:ext cx="2556570" cy="1311275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AVISA</a:t>
            </a:r>
          </a:p>
          <a:p>
            <a:pPr algn="ctr" eaLnBrk="0" hangingPunct="0"/>
            <a:r>
              <a:rPr lang="es-ES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de su presentación inmediatamente a la </a:t>
            </a:r>
            <a:r>
              <a:rPr lang="es-ES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Sala del TEPJF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989312" y="1436304"/>
            <a:ext cx="2518792" cy="1296144"/>
          </a:xfrm>
          <a:prstGeom prst="ellipse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Recibe </a:t>
            </a:r>
            <a:endParaRPr lang="es-ES" sz="1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Recurso de Apelación</a:t>
            </a: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283968" y="2780928"/>
            <a:ext cx="0" cy="576064"/>
          </a:xfrm>
          <a:prstGeom prst="line">
            <a:avLst/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s-MX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2195736" y="2060848"/>
            <a:ext cx="720080" cy="0"/>
          </a:xfrm>
          <a:prstGeom prst="line">
            <a:avLst/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s-MX"/>
          </a:p>
        </p:txBody>
      </p:sp>
      <p:cxnSp>
        <p:nvCxnSpPr>
          <p:cNvPr id="10" name="16 Forma"/>
          <p:cNvCxnSpPr>
            <a:stCxn id="3" idx="2"/>
            <a:endCxn id="4" idx="2"/>
          </p:cNvCxnSpPr>
          <p:nvPr/>
        </p:nvCxnSpPr>
        <p:spPr bwMode="auto">
          <a:xfrm rot="16200000" flipH="1">
            <a:off x="4584217" y="3531431"/>
            <a:ext cx="12700" cy="4403650"/>
          </a:xfrm>
          <a:prstGeom prst="bentConnector3">
            <a:avLst>
              <a:gd name="adj1" fmla="val 3541937"/>
            </a:avLst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2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68754" y="1340946"/>
            <a:ext cx="2952328" cy="1008831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ES" dirty="0">
                <a:latin typeface="+mj-lt"/>
                <a:cs typeface="Times New Roman" pitchFamily="18" charset="0"/>
              </a:rPr>
              <a:t>Una vez que se recibe el expediente en la Sala competente del </a:t>
            </a:r>
            <a:r>
              <a:rPr lang="es-ES" dirty="0" smtClean="0">
                <a:latin typeface="+mj-lt"/>
                <a:cs typeface="Times New Roman" pitchFamily="18" charset="0"/>
              </a:rPr>
              <a:t>TEPJF.</a:t>
            </a:r>
            <a:endParaRPr lang="es-ES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40744" y="2709639"/>
            <a:ext cx="6120680" cy="1584176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>
              <a:tabLst>
                <a:tab pos="152400" algn="l"/>
              </a:tabLst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El Magistrado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Ponente </a:t>
            </a:r>
            <a:r>
              <a:rPr lang="es-ES" sz="1700" b="1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REVISARÁ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: 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80975" indent="-180975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Si los escritos del actor y tercero interesado reúnen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los requisitos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de ley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marL="180975" indent="-180975"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La existencia del informe circunstanciado y de todos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los documentos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que la autoridad responsable debe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remitir.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051720" y="4618917"/>
            <a:ext cx="5076056" cy="342900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tabLst>
                <a:tab pos="152400" algn="l"/>
              </a:tabLst>
            </a:pPr>
            <a:r>
              <a:rPr lang="es-ES" sz="17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SI CUMPLE CON TODOS LOS REQUISITOS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051720" y="4961817"/>
            <a:ext cx="5076056" cy="1151949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Se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dicta auto de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admisión.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Se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declara cerrada la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instrucción.</a:t>
            </a:r>
            <a:endParaRPr lang="es-ES" sz="1700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  <a:p>
            <a:pPr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Se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ponen los autos en estado de </a:t>
            </a: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resolución.</a:t>
            </a:r>
          </a:p>
          <a:p>
            <a:pPr algn="l" eaLnBrk="0" hangingPunct="0">
              <a:buClr>
                <a:srgbClr val="561929"/>
              </a:buClr>
              <a:buSzPct val="100000"/>
              <a:buFont typeface="Wingdings" pitchFamily="2" charset="2"/>
              <a:buChar char="§"/>
              <a:tabLst>
                <a:tab pos="152400" algn="l"/>
              </a:tabLst>
            </a:pPr>
            <a:r>
              <a:rPr lang="es-ES" sz="1700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Formula </a:t>
            </a:r>
            <a:r>
              <a:rPr lang="es-ES" sz="1700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el proyecto de</a:t>
            </a:r>
            <a:r>
              <a:rPr lang="es-ES" sz="1700" b="1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 </a:t>
            </a:r>
            <a:r>
              <a:rPr lang="es-ES" sz="1700" b="1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SENTENCIA.</a:t>
            </a:r>
            <a:endParaRPr lang="es-ES" sz="1700" b="1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74812" y="2362274"/>
            <a:ext cx="0" cy="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3922836" y="1862323"/>
            <a:ext cx="865188" cy="0"/>
          </a:xfrm>
          <a:prstGeom prst="line">
            <a:avLst/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s-MX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788024" y="1430635"/>
            <a:ext cx="3600400" cy="936104"/>
          </a:xfrm>
          <a:prstGeom prst="rect">
            <a:avLst/>
          </a:prstGeom>
          <a:noFill/>
          <a:ln w="12700">
            <a:solidFill>
              <a:srgbClr val="275E4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tabLst>
                <a:tab pos="152400" algn="l"/>
              </a:tabLst>
            </a:pPr>
            <a:r>
              <a:rPr lang="es-MX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El Presidente de la Sala lo </a:t>
            </a:r>
            <a:r>
              <a:rPr lang="es-MX" b="1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TURNARÁ</a:t>
            </a:r>
            <a:r>
              <a:rPr lang="es-MX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 de </a:t>
            </a:r>
            <a:r>
              <a:rPr lang="es-MX" dirty="0">
                <a:solidFill>
                  <a:schemeClr val="dk1"/>
                </a:solidFill>
                <a:latin typeface="+mj-lt"/>
                <a:cs typeface="Times New Roman" pitchFamily="18" charset="0"/>
              </a:rPr>
              <a:t>inmediato a uno de los </a:t>
            </a:r>
            <a:r>
              <a:rPr lang="es-MX" dirty="0" smtClean="0">
                <a:solidFill>
                  <a:schemeClr val="dk1"/>
                </a:solidFill>
                <a:latin typeface="+mj-lt"/>
                <a:cs typeface="Times New Roman" pitchFamily="18" charset="0"/>
              </a:rPr>
              <a:t>Magistrados.</a:t>
            </a:r>
            <a:endParaRPr lang="es-MX" dirty="0">
              <a:solidFill>
                <a:schemeClr val="dk1"/>
              </a:solidFill>
              <a:latin typeface="+mj-lt"/>
              <a:cs typeface="Times New Roman" pitchFamily="18" charset="0"/>
            </a:endParaRPr>
          </a:p>
        </p:txBody>
      </p:sp>
      <p:cxnSp>
        <p:nvCxnSpPr>
          <p:cNvPr id="10" name="14 Conector angular"/>
          <p:cNvCxnSpPr>
            <a:stCxn id="9" idx="3"/>
            <a:endCxn id="4" idx="3"/>
          </p:cNvCxnSpPr>
          <p:nvPr/>
        </p:nvCxnSpPr>
        <p:spPr bwMode="auto">
          <a:xfrm flipH="1">
            <a:off x="7561424" y="1898687"/>
            <a:ext cx="827000" cy="1603040"/>
          </a:xfrm>
          <a:prstGeom prst="bentConnector3">
            <a:avLst>
              <a:gd name="adj1" fmla="val -27642"/>
            </a:avLst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35 Forma"/>
          <p:cNvCxnSpPr>
            <a:stCxn id="4" idx="1"/>
            <a:endCxn id="6" idx="1"/>
          </p:cNvCxnSpPr>
          <p:nvPr/>
        </p:nvCxnSpPr>
        <p:spPr bwMode="auto">
          <a:xfrm rot="10800000" flipH="1" flipV="1">
            <a:off x="1440744" y="3501726"/>
            <a:ext cx="610976" cy="2036065"/>
          </a:xfrm>
          <a:prstGeom prst="bentConnector3">
            <a:avLst>
              <a:gd name="adj1" fmla="val -37416"/>
            </a:avLst>
          </a:prstGeom>
          <a:ln w="12700">
            <a:solidFill>
              <a:srgbClr val="275E42"/>
            </a:solidFill>
            <a:headEnd/>
            <a:tailEnd type="stealth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313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64278" y="2204864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Apelación [Competencia].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Sala Superior: Cuando se impugnen actos o resoluciones de los órganos centrales del Instituto.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Salas Regionales: Cuando </a:t>
            </a:r>
            <a:r>
              <a:rPr lang="es-MX" dirty="0"/>
              <a:t>se impugnen los </a:t>
            </a:r>
            <a:r>
              <a:rPr lang="es-MX" dirty="0" smtClean="0"/>
              <a:t>actos o resoluciones de los órganos desconcentrados del Instituto (Juntas o Consejos Locales o Distritales).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6798" y="4725144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44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71600" y="1916832"/>
            <a:ext cx="7200800" cy="327252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/>
              <a:t>Los medios de impugnación [en materia] electoral son aquellos instrumentos jurídicos (juicios, recursos, reclamaciones, inconformidades, etc.) previstos constitucional o legalmente para corregir, modificar, revocar o anular los actos o resoluciones electorales administrativos o jurisdiccionales, cuando estos adolecen de deficiencias, errores, inconstitucionalidad, inconvencionalidad o ilegalidad.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4694058" y="5189359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Diccionario Electoral 2017, 707. 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4406" y="690761"/>
            <a:ext cx="6498904" cy="5618559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Apelación [Jurisprudencia].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Legitimación. Los consejeros del Poder Legislativo carecen de ella. (SUP-RAP-93/2014)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Competencia. Corresponde a las SR conocer del RAP interpuesto en contra de actos de los consejos locales, relacionados con la ubicación de casillas especiales y extraordinarias. (SUP-RAP-216/2016)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Autoridades administrativas electorales locales. Están legitimadas para interponer el RAP. (SUP-RAP-559/2011)</a:t>
            </a:r>
            <a:r>
              <a:rPr lang="es-MX" dirty="0"/>
              <a:t> </a:t>
            </a:r>
            <a:endParaRPr lang="es-MX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Apelación</a:t>
            </a:r>
            <a:r>
              <a:rPr lang="es-MX" dirty="0"/>
              <a:t>. Las autoridades electorales están legitimadas para impugnar la asignación de tiempo en radio y televisión. (</a:t>
            </a:r>
            <a:r>
              <a:rPr lang="es-MX" dirty="0" smtClean="0"/>
              <a:t>SUP-RAP-146/2009)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4296926" y="623731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IIS Electoral , Compilación tradicional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68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87624" y="2780928"/>
            <a:ext cx="6498904" cy="1201322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800" b="1" dirty="0" smtClean="0">
                <a:solidFill>
                  <a:srgbClr val="36724A"/>
                </a:solidFill>
              </a:rPr>
              <a:t>Juicio de Inconformidad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288531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4406" y="2276872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de Inconformidad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Medio procesal para cuestionar la validez de una elección, la legalidad de los resultados asentados en las actas de cómputo o el otorgamiento de las constancias de mayoría y validez, en la elección de diputados, senadores y presidente de los Estados Unidos Mexicanos.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96926" y="5172387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Villafuerte Castellanos 2015, 167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711339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Inconformidad [Finalidad y Características].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Formal.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Obligatorio.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Intermedio/Definitivo.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Para garantizar la constitucionalidad y legalidad de los resultados electorales, tanto del poder legislativo como ejecutivo federal.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2152" y="5031397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49 y 50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121413"/>
            <a:ext cx="6498904" cy="4699159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Inconformidad [Procedencia].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Presidente: Los resultados consignados en las actas de cómputo distrital y por nulidad de toda la elección.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Diputados y Senadores por MR: </a:t>
            </a:r>
            <a:r>
              <a:rPr lang="es-MX" dirty="0"/>
              <a:t>Los resultados consignados en las actas de cómputo </a:t>
            </a:r>
            <a:r>
              <a:rPr lang="es-MX" dirty="0" smtClean="0"/>
              <a:t>distrital [error aritmético], declaración de validez y otorgamiento de constancias y </a:t>
            </a:r>
            <a:r>
              <a:rPr lang="es-MX" dirty="0"/>
              <a:t>por nulidad de </a:t>
            </a:r>
            <a:r>
              <a:rPr lang="es-MX" dirty="0" smtClean="0"/>
              <a:t>la votación recibida en una o varias casillas, o por nulidad de la elección.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Diputados y Senadores por RP: Nulidad de la votación recibida en una o varias casillas, o por error aritmético.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024741" y="578530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50.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1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0"/>
          <p:cNvSpPr>
            <a:spLocks noChangeArrowheads="1"/>
          </p:cNvSpPr>
          <p:nvPr/>
        </p:nvSpPr>
        <p:spPr bwMode="auto">
          <a:xfrm>
            <a:off x="857250" y="999213"/>
            <a:ext cx="7500938" cy="5005626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75E4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>
                <a:srgbClr val="632523"/>
              </a:buClr>
              <a:buSzPct val="85000"/>
              <a:defRPr/>
            </a:pPr>
            <a:r>
              <a:rPr lang="es-MX" sz="1600" dirty="0">
                <a:solidFill>
                  <a:srgbClr val="36724A"/>
                </a:solidFill>
              </a:rPr>
              <a:t>Juicio de Inconformidad </a:t>
            </a:r>
            <a:r>
              <a:rPr lang="es-MX" sz="1600" dirty="0" smtClean="0">
                <a:solidFill>
                  <a:srgbClr val="36724A"/>
                </a:solidFill>
              </a:rPr>
              <a:t>[Requisitos especiales del escrito].</a:t>
            </a:r>
            <a:endParaRPr lang="es-MX" sz="1600" dirty="0">
              <a:solidFill>
                <a:srgbClr val="36724A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632523"/>
              </a:buClr>
              <a:buSzPct val="85000"/>
              <a:defRPr/>
            </a:pPr>
            <a:r>
              <a:rPr lang="es-MX" sz="1600" dirty="0" smtClean="0">
                <a:latin typeface="Calibri" pitchFamily="34" charset="0"/>
              </a:rPr>
              <a:t>  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s-MX" sz="1600" dirty="0" smtClean="0">
                <a:latin typeface="Calibri" pitchFamily="34" charset="0"/>
              </a:rPr>
              <a:t>Señalar </a:t>
            </a:r>
            <a:r>
              <a:rPr lang="es-MX" sz="1600" dirty="0">
                <a:latin typeface="Calibri" pitchFamily="34" charset="0"/>
              </a:rPr>
              <a:t>la elección que se impugna, manifestando expresamente si se objetan los resultados del cómputo, la declaración de validez de la elección y, por consecuencia, el otorgamiento de las constancias respectivas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Calibri" pitchFamily="34" charset="0"/>
              </a:rPr>
              <a:t>  La mención individualizada del acta de cómputo distrital o de entidad federativa que se impugna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Calibri" pitchFamily="34" charset="0"/>
              </a:rPr>
              <a:t>  La mención individualizada de las casillas cuya votación se solicite sea anulada en cada caso y la causal que se invoque para cada una de ellas (excepción </a:t>
            </a:r>
            <a:r>
              <a:rPr lang="es-MX" sz="1600" b="1" dirty="0">
                <a:latin typeface="Calibri" pitchFamily="34" charset="0"/>
              </a:rPr>
              <a:t>tesis S3EL 033/2004)</a:t>
            </a:r>
            <a:endParaRPr lang="es-MX" sz="1600" dirty="0">
              <a:latin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es-MX" sz="1600" dirty="0">
              <a:latin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Calibri" pitchFamily="34" charset="0"/>
              </a:rPr>
              <a:t>  El señalamiento del error aritmético cuando por este motivo se impugnen los resultados consignados en las actas de cómputo distrital o de entidad federativa</a:t>
            </a:r>
            <a:r>
              <a:rPr lang="es-ES" sz="1600" dirty="0">
                <a:latin typeface="Calibri" pitchFamily="34" charset="0"/>
              </a:rPr>
              <a:t> 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es-ES" sz="1600" dirty="0">
              <a:latin typeface="Calibri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20442C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Calibri" pitchFamily="34" charset="0"/>
              </a:rPr>
              <a:t>  </a:t>
            </a:r>
            <a:r>
              <a:rPr lang="es-MX" sz="1600" dirty="0">
                <a:latin typeface="Calibri" pitchFamily="34" charset="0"/>
              </a:rPr>
              <a:t>La conexidad, en su caso, que guarde con otras impugnaciones</a:t>
            </a:r>
            <a:r>
              <a:rPr lang="es-ES" sz="160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9551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121413"/>
            <a:ext cx="6498904" cy="4699159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Inconformidad [Escrito de protesta].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El escrito de protesta por los resultados contenidos en el acta de escrutinio y cómputo de la casilla, es un medio para establecer la existencia de presuntas violaciones durante el día de la jornada electoral. Mismo que deberá contener:</a:t>
            </a:r>
          </a:p>
          <a:p>
            <a:pPr marL="63341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Quién lo presenta.</a:t>
            </a:r>
          </a:p>
          <a:p>
            <a:pPr marL="63341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Qué mesa directiva.</a:t>
            </a:r>
          </a:p>
          <a:p>
            <a:pPr marL="63341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Elección que se protesta.</a:t>
            </a:r>
          </a:p>
          <a:p>
            <a:pPr marL="63341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Causa por la que se presenta.</a:t>
            </a:r>
          </a:p>
          <a:p>
            <a:pPr marL="63341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Nombre, cargo y firma.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024741" y="578530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51.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4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64278" y="2328918"/>
            <a:ext cx="6498904" cy="240065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Inconformidad [Competencia].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Sala Superior: Cuando se impugnen actos relacionados con la elección de Presidente de los EUM.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Salas Regionales: Cuando se impugnen actos relacionados con Diputados y Senadores por ambos principios.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6798" y="4849198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53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5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916832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Inconformidad [Jurisprudencia].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Candidatos a cargos de elección popular. Pueden impugnar resultados electorales a través del JDC. (1/2014)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Inconformidad. Es el juicio idóneo para combatir las violaciones ocurridas durante las sesiones de cómputo municipal, distrital o de entidad federativa. (Tesis XCV/2012)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5192607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IIS Electoral , Compilación tradicional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0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27584" y="2780928"/>
            <a:ext cx="7704856" cy="1328023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800" b="1" dirty="0" smtClean="0">
                <a:solidFill>
                  <a:srgbClr val="36724A"/>
                </a:solidFill>
              </a:rPr>
              <a:t>Recurso de Reconsideración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16409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71600" y="2352379"/>
            <a:ext cx="7200800" cy="240065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/>
              <a:t>Los medios de impugnación electoral pueden ser de dos tipos:</a:t>
            </a:r>
          </a:p>
          <a:p>
            <a:pPr marL="53975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/>
              <a:t>Administrativos: </a:t>
            </a:r>
            <a:r>
              <a:rPr lang="es-MX" dirty="0" smtClean="0"/>
              <a:t>Resueltos por el propio órgano electoral administrativo (excepcionalmente el TEPJF).</a:t>
            </a:r>
          </a:p>
          <a:p>
            <a:pPr marL="53975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b="1" dirty="0" smtClean="0"/>
              <a:t>Jurisdiccionales: </a:t>
            </a:r>
            <a:r>
              <a:rPr lang="es-MX" dirty="0" smtClean="0"/>
              <a:t>Resueltos por los órganos electorales jurisdiccionales, locales, regionales, federales.</a:t>
            </a:r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725888" y="4777190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Diccionario Electoral 2017, 708 y 709. 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2276872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Recurso de Reconsideración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Medio de impugnación en materia electoral, a través del cual se pueden controvertir, en determinados supuestos, las resoluciones dictadas por las Salas Regionales, así como la asignación de diputados y senadores por RP, realizadas por el Consejo General del INE.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5137230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González Bárcena 2015, 181. 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2033196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Reconsideración [Finalidad y Características].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Formal.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Vertical.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Sustitución.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Para garantizar la constitucionalidad y legalidad de los resultados electorales del poder legislativo.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2152" y="5353254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63 y 64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780786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Reconsideración [Procedencia].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En Juicios de Inconformidad resueltos por las Salas Regionales.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En los demás medios de impugnación de la competencia de las Salas Regionales, cuando hayan determinado la no aplicación de una ley electoral por considerarla contraria a la Constitución.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02152" y="5229200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61.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277774"/>
            <a:ext cx="6498904" cy="42394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Reconsideración [Jurisprudencia].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Sentencias que interpreten de forma directa preceptos constitucionales.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Sentencias que inapliquen normas partidistas.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Sentencias que inapliquen normas consuetudinarias de carácter electoral.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Sentencias que ejerzan control de convencionalidad.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Sentencia interlocutoria sobre la pretensión de nuevo escrutinio y cómputo en el JIN.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551723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IIS Electoral , Compilación tradicional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664" y="1484784"/>
            <a:ext cx="6498904" cy="4188381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36724A"/>
                </a:solidFill>
              </a:rPr>
              <a:t>Juicio para la protección de los Derechos político-electorales del Ciudadano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24729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2132856"/>
            <a:ext cx="6498904" cy="28603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para la protección de los Derechos político-electorales del Ciudadano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/>
              <a:t>Medio de impugnación electoral, a través del cual la ciudadanía puede solicitar la protección de sus derechos político-electorales, así como de todos aquellos derechos humanos vinculados con los </a:t>
            </a:r>
            <a:r>
              <a:rPr lang="es-MX" dirty="0" smtClean="0"/>
              <a:t>primeros.</a:t>
            </a:r>
          </a:p>
        </p:txBody>
      </p:sp>
    </p:spTree>
    <p:extLst>
      <p:ext uri="{BB962C8B-B14F-4D97-AF65-F5344CB8AC3E}">
        <p14:creationId xmlns:p14="http://schemas.microsoft.com/office/powerpoint/2010/main" val="33592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412776"/>
            <a:ext cx="6498904" cy="42394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para la protección de los Derechos político-electorales del Ciudadano </a:t>
            </a:r>
            <a:r>
              <a:rPr lang="es-MX" dirty="0" smtClean="0">
                <a:solidFill>
                  <a:srgbClr val="36724A"/>
                </a:solidFill>
              </a:rPr>
              <a:t>[DPE].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Votar en las elecciones populares.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Ser votado para todos los cargos de elección popular.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Asociación libre y pacifica para tomar parte en los asuntos políticos.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Afiliación libre e individual a los partidos políticos.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Integrar autoridades electorales.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Votar en consultas populares.</a:t>
            </a:r>
          </a:p>
        </p:txBody>
      </p:sp>
    </p:spTree>
    <p:extLst>
      <p:ext uri="{BB962C8B-B14F-4D97-AF65-F5344CB8AC3E}">
        <p14:creationId xmlns:p14="http://schemas.microsoft.com/office/powerpoint/2010/main" val="21336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1"/>
          <p:cNvSpPr>
            <a:spLocks noChangeArrowheads="1"/>
          </p:cNvSpPr>
          <p:nvPr/>
        </p:nvSpPr>
        <p:spPr bwMode="auto">
          <a:xfrm>
            <a:off x="900633" y="2123157"/>
            <a:ext cx="7343775" cy="1635125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04502E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MX" altLang="es-MX">
                <a:latin typeface="+mn-lt"/>
              </a:rPr>
              <a:t>Es la facultad que tiene el ciudadano de manifestar su voluntad a favor de los candidatos a ocupar cargos de elección popular. </a:t>
            </a:r>
          </a:p>
          <a:p>
            <a:pPr eaLnBrk="1" hangingPunct="1"/>
            <a:endParaRPr lang="es-MX" altLang="es-MX">
              <a:latin typeface="+mn-lt"/>
            </a:endParaRPr>
          </a:p>
          <a:p>
            <a:pPr eaLnBrk="1" hangingPunct="1"/>
            <a:r>
              <a:rPr lang="es-MX" altLang="es-MX">
                <a:latin typeface="+mn-lt"/>
              </a:rPr>
              <a:t>El sufragio activo: </a:t>
            </a:r>
            <a:r>
              <a:rPr lang="es-MX" altLang="es-MX" b="1">
                <a:latin typeface="+mn-lt"/>
              </a:rPr>
              <a:t>universal</a:t>
            </a:r>
            <a:r>
              <a:rPr lang="es-MX" altLang="es-MX">
                <a:latin typeface="+mn-lt"/>
              </a:rPr>
              <a:t>, libre, </a:t>
            </a:r>
            <a:r>
              <a:rPr lang="es-MX" altLang="es-MX" b="1">
                <a:latin typeface="+mn-lt"/>
              </a:rPr>
              <a:t>secreto</a:t>
            </a:r>
            <a:r>
              <a:rPr lang="es-MX" altLang="es-MX">
                <a:latin typeface="+mn-lt"/>
              </a:rPr>
              <a:t>, </a:t>
            </a:r>
            <a:r>
              <a:rPr lang="es-MX" altLang="es-MX" b="1">
                <a:latin typeface="+mn-lt"/>
              </a:rPr>
              <a:t>directo</a:t>
            </a:r>
            <a:r>
              <a:rPr lang="es-MX" altLang="es-MX">
                <a:latin typeface="+mn-lt"/>
              </a:rPr>
              <a:t>, personal e intransferible e </a:t>
            </a:r>
            <a:r>
              <a:rPr lang="es-MX" altLang="es-MX" b="1">
                <a:latin typeface="+mn-lt"/>
              </a:rPr>
              <a:t>igual</a:t>
            </a:r>
            <a:r>
              <a:rPr lang="es-MX" altLang="es-MX">
                <a:latin typeface="+mn-lt"/>
              </a:rPr>
              <a:t>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827608" y="1477044"/>
            <a:ext cx="4464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es-MX" b="1" dirty="0">
                <a:solidFill>
                  <a:srgbClr val="36724A"/>
                </a:solidFill>
                <a:latin typeface="+mn-lt"/>
              </a:rPr>
              <a:t>Votar en las elecciones populares </a:t>
            </a:r>
            <a:endParaRPr lang="es-ES" altLang="es-MX" dirty="0">
              <a:solidFill>
                <a:srgbClr val="36724A"/>
              </a:solidFill>
              <a:latin typeface="+mn-lt"/>
            </a:endParaRPr>
          </a:p>
        </p:txBody>
      </p:sp>
      <p:sp>
        <p:nvSpPr>
          <p:cNvPr id="18436" name="5 CuadroTexto"/>
          <p:cNvSpPr txBox="1">
            <a:spLocks noChangeArrowheads="1"/>
          </p:cNvSpPr>
          <p:nvPr/>
        </p:nvSpPr>
        <p:spPr bwMode="auto">
          <a:xfrm>
            <a:off x="827608" y="4593307"/>
            <a:ext cx="741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4138" indent="-84138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s-MX" altLang="es-MX">
                <a:latin typeface="+mn-lt"/>
              </a:rPr>
              <a:t> Contar con credencial para votar con fotografía.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s-MX" altLang="es-MX">
                <a:latin typeface="+mn-lt"/>
              </a:rPr>
              <a:t> Estar  inscrito en el listado nominal de la sección electoral correspondiente al domicilio del ciudadano.</a:t>
            </a:r>
          </a:p>
        </p:txBody>
      </p:sp>
      <p:sp>
        <p:nvSpPr>
          <p:cNvPr id="18437" name="6 Rectángulo"/>
          <p:cNvSpPr>
            <a:spLocks noChangeArrowheads="1"/>
          </p:cNvSpPr>
          <p:nvPr/>
        </p:nvSpPr>
        <p:spPr bwMode="auto">
          <a:xfrm>
            <a:off x="873645" y="4004345"/>
            <a:ext cx="3989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MX" altLang="es-MX" b="1" dirty="0">
                <a:solidFill>
                  <a:srgbClr val="36724A"/>
                </a:solidFill>
                <a:latin typeface="+mn-lt"/>
              </a:rPr>
              <a:t>Requisito de los ciudadanos para votar: </a:t>
            </a:r>
          </a:p>
        </p:txBody>
      </p:sp>
    </p:spTree>
    <p:extLst>
      <p:ext uri="{BB962C8B-B14F-4D97-AF65-F5344CB8AC3E}">
        <p14:creationId xmlns:p14="http://schemas.microsoft.com/office/powerpoint/2010/main" val="282690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67544" y="1205100"/>
            <a:ext cx="6950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es-MX" b="1">
                <a:solidFill>
                  <a:srgbClr val="36724A"/>
                </a:solidFill>
                <a:latin typeface="+mn-lt"/>
              </a:rPr>
              <a:t>Ser votado para todos los cargos de elección popular</a:t>
            </a:r>
          </a:p>
        </p:txBody>
      </p:sp>
      <p:sp>
        <p:nvSpPr>
          <p:cNvPr id="20483" name="AutoShape 31"/>
          <p:cNvSpPr>
            <a:spLocks noChangeArrowheads="1"/>
          </p:cNvSpPr>
          <p:nvPr/>
        </p:nvSpPr>
        <p:spPr bwMode="auto">
          <a:xfrm>
            <a:off x="610865" y="1701792"/>
            <a:ext cx="7921575" cy="4392692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4502E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MX" altLang="es-MX" dirty="0">
                <a:latin typeface="+mn-lt"/>
              </a:rPr>
              <a:t>Aptitud del ciudadano para ser postulado como candidato a un cargo de elección popular, cuando tenga las </a:t>
            </a:r>
            <a:r>
              <a:rPr lang="es-MX" altLang="es-MX" i="1" dirty="0">
                <a:latin typeface="+mn-lt"/>
              </a:rPr>
              <a:t>cualidades y requisitos </a:t>
            </a:r>
            <a:r>
              <a:rPr lang="es-MX" altLang="es-MX" dirty="0">
                <a:latin typeface="+mn-lt"/>
              </a:rPr>
              <a:t>exigidos por la ley (e</a:t>
            </a:r>
            <a:r>
              <a:rPr lang="es-ES" altLang="es-MX" dirty="0">
                <a:latin typeface="+mn-lt"/>
              </a:rPr>
              <a:t>dad, nacionalidad, residencia, capacidad civil o mental, entre otros)</a:t>
            </a:r>
            <a:r>
              <a:rPr lang="es-MX" altLang="es-MX" dirty="0">
                <a:latin typeface="+mn-lt"/>
              </a:rPr>
              <a:t>, para participar en el desarrollo del proceso electoral.</a:t>
            </a:r>
          </a:p>
          <a:p>
            <a:pPr algn="just" eaLnBrk="1" hangingPunct="1"/>
            <a:r>
              <a:rPr lang="es-MX" altLang="es-MX" b="1" dirty="0" smtClean="0">
                <a:solidFill>
                  <a:srgbClr val="36724A"/>
                </a:solidFill>
                <a:latin typeface="+mn-lt"/>
              </a:rPr>
              <a:t>Implica</a:t>
            </a:r>
            <a:r>
              <a:rPr lang="es-MX" altLang="es-MX" b="1" dirty="0">
                <a:solidFill>
                  <a:srgbClr val="36724A"/>
                </a:solidFill>
                <a:latin typeface="+mn-lt"/>
              </a:rPr>
              <a:t>: 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ser votado en los procedimientos internos que realizan los partidos políticos para elegir a sus precandidatos y candidatos. 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ser votado y contender por un cargo de elección popular, el día de la jornada electoral </a:t>
            </a:r>
            <a:endParaRPr lang="es-ES" altLang="es-MX" dirty="0">
              <a:latin typeface="+mn-lt"/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ser proclamado electo conforme a la votación emitida</a:t>
            </a:r>
            <a:endParaRPr lang="es-ES" altLang="es-MX" dirty="0">
              <a:latin typeface="+mn-lt"/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acceder al cargo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permanecer en el cargo durante el tiempo que dura el puesto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Derecho a ejercer y desempeñar las funciones inherentes al cargo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MX" altLang="es-MX" dirty="0">
                <a:latin typeface="+mn-lt"/>
              </a:rPr>
              <a:t>El derecho a una remuneración por desempeñar el cargo de elección </a:t>
            </a:r>
            <a:r>
              <a:rPr lang="es-MX" altLang="es-MX" dirty="0" smtClean="0">
                <a:latin typeface="+mn-lt"/>
              </a:rPr>
              <a:t>popular.</a:t>
            </a:r>
            <a:endParaRPr lang="es-MX" altLang="es-MX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9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55576" y="1412776"/>
            <a:ext cx="2163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es-MX" b="1" dirty="0">
                <a:solidFill>
                  <a:srgbClr val="0E502B"/>
                </a:solidFill>
                <a:latin typeface="+mn-lt"/>
              </a:rPr>
              <a:t>Asociación</a:t>
            </a:r>
          </a:p>
        </p:txBody>
      </p:sp>
      <p:sp>
        <p:nvSpPr>
          <p:cNvPr id="22531" name="AutoShape 31"/>
          <p:cNvSpPr>
            <a:spLocks noChangeArrowheads="1"/>
          </p:cNvSpPr>
          <p:nvPr/>
        </p:nvSpPr>
        <p:spPr bwMode="auto">
          <a:xfrm>
            <a:off x="774710" y="1944483"/>
            <a:ext cx="7704856" cy="3779758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04502E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MX" altLang="es-MX" dirty="0">
                <a:latin typeface="+mn-lt"/>
              </a:rPr>
              <a:t>Atribución ciudadana de crear entidades jurídicas con finalidad específica y actividades concretas, por ejemplo, las agrupaciones políticas y partidos políticos. </a:t>
            </a:r>
            <a:r>
              <a:rPr lang="es-ES" altLang="es-MX" dirty="0">
                <a:latin typeface="+mn-lt"/>
              </a:rPr>
              <a:t>Busca establecer mejores condiciones jurídicas y materiales que garanticen el ejercicio real y pleno de sus derechos políticos, en condiciones de igualdad.</a:t>
            </a:r>
          </a:p>
          <a:p>
            <a:pPr algn="just" eaLnBrk="1" hangingPunct="1"/>
            <a:r>
              <a:rPr lang="es-ES" altLang="es-MX" dirty="0" smtClean="0">
                <a:latin typeface="+mn-lt"/>
              </a:rPr>
              <a:t>Este </a:t>
            </a:r>
            <a:r>
              <a:rPr lang="es-ES" altLang="es-MX" dirty="0">
                <a:latin typeface="+mn-lt"/>
              </a:rPr>
              <a:t>derecho satisface su propósito, a través de la afiliación y militancia en una agrupación política nacional. </a:t>
            </a:r>
            <a:endParaRPr lang="es-MX" altLang="es-MX" dirty="0">
              <a:latin typeface="+mn-lt"/>
            </a:endParaRPr>
          </a:p>
          <a:p>
            <a:pPr algn="just" eaLnBrk="1" hangingPunct="1"/>
            <a:r>
              <a:rPr lang="es-MX" altLang="es-MX" dirty="0" smtClean="0">
                <a:latin typeface="+mn-lt"/>
              </a:rPr>
              <a:t>Propicia </a:t>
            </a:r>
            <a:r>
              <a:rPr lang="es-MX" altLang="es-MX" dirty="0">
                <a:latin typeface="+mn-lt"/>
              </a:rPr>
              <a:t>un pluralismo político y la participación de la ciudadanía en la formación del gobierno.</a:t>
            </a:r>
          </a:p>
          <a:p>
            <a:pPr algn="just" eaLnBrk="1" hangingPunct="1"/>
            <a:r>
              <a:rPr lang="es-MX" altLang="es-MX" dirty="0" smtClean="0">
                <a:latin typeface="+mn-lt"/>
              </a:rPr>
              <a:t>Las </a:t>
            </a:r>
            <a:r>
              <a:rPr lang="es-MX" altLang="es-MX" dirty="0">
                <a:latin typeface="+mn-lt"/>
              </a:rPr>
              <a:t>actividades de las entidades creadas deben ser  precisadas en sus documentos básicos: declaración de principios, programa de acción y estatutos.</a:t>
            </a:r>
          </a:p>
        </p:txBody>
      </p:sp>
    </p:spTree>
    <p:extLst>
      <p:ext uri="{BB962C8B-B14F-4D97-AF65-F5344CB8AC3E}">
        <p14:creationId xmlns:p14="http://schemas.microsoft.com/office/powerpoint/2010/main" val="37461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57473" y="764704"/>
            <a:ext cx="6192688" cy="5618559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/>
              <a:t>Los medios de impugnación electoral son: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Recurso de Revisión (Administrativo).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Recurso de Apelación.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Juicio de Inconformidad.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Recurso de Reconsideración.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Juicio para la protección de los Derechos político-electorales del Ciudadano.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Juicio de Revisión Constitucional electoral.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Juicio para dirimir Conflictos o diferencias Laborales entre el Instituto Nacional Electoral y sus servidores.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Recurso de Revisión Procedimiento E. Sancionador.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635896" y="6003261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Artículo 3. 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3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27584" y="1412776"/>
            <a:ext cx="2447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ES" altLang="es-MX" b="1">
                <a:solidFill>
                  <a:srgbClr val="0E502B"/>
                </a:solidFill>
                <a:latin typeface="+mn-lt"/>
              </a:rPr>
              <a:t>Afiliación</a:t>
            </a:r>
          </a:p>
        </p:txBody>
      </p:sp>
      <p:sp>
        <p:nvSpPr>
          <p:cNvPr id="23555" name="AutoShape 31"/>
          <p:cNvSpPr>
            <a:spLocks noChangeArrowheads="1"/>
          </p:cNvSpPr>
          <p:nvPr/>
        </p:nvSpPr>
        <p:spPr bwMode="auto">
          <a:xfrm>
            <a:off x="827584" y="1916832"/>
            <a:ext cx="7559675" cy="3779837"/>
          </a:xfrm>
          <a:prstGeom prst="roundRect">
            <a:avLst>
              <a:gd name="adj" fmla="val 16667"/>
            </a:avLst>
          </a:prstGeom>
          <a:noFill/>
          <a:ln w="3175">
            <a:solidFill>
              <a:srgbClr val="04502E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MX" altLang="es-MX" dirty="0">
                <a:latin typeface="+mn-lt"/>
              </a:rPr>
              <a:t>Facultad del ciudadano para adherirse a un determinado  partido político, conservar o ratificar su afiliación o desafiliarse. </a:t>
            </a:r>
          </a:p>
          <a:p>
            <a:pPr algn="just" eaLnBrk="1" hangingPunct="1"/>
            <a:endParaRPr lang="es-MX" altLang="es-MX" dirty="0">
              <a:latin typeface="+mn-lt"/>
            </a:endParaRPr>
          </a:p>
          <a:p>
            <a:pPr algn="just" eaLnBrk="1" hangingPunct="1"/>
            <a:r>
              <a:rPr lang="es-MX" altLang="es-MX" dirty="0">
                <a:latin typeface="+mn-lt"/>
              </a:rPr>
              <a:t>El afiliado o militante: ciudadano que pertenece formalmente a un partido político, con derechos y obligaciones de acuerdo a los estatutos de esa entidad política. </a:t>
            </a:r>
          </a:p>
          <a:p>
            <a:pPr algn="just" eaLnBrk="1" hangingPunct="1"/>
            <a:endParaRPr lang="es-MX" altLang="es-MX" dirty="0">
              <a:latin typeface="+mn-lt"/>
            </a:endParaRPr>
          </a:p>
          <a:p>
            <a:pPr algn="just" eaLnBrk="1" hangingPunct="1"/>
            <a:endParaRPr lang="es-MX" altLang="es-MX" dirty="0">
              <a:latin typeface="+mn-lt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altLang="es-MX" dirty="0">
                <a:latin typeface="+mn-lt"/>
              </a:rPr>
              <a:t>Participar de forma activa en asambleas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altLang="es-MX" dirty="0">
                <a:latin typeface="+mn-lt"/>
              </a:rPr>
              <a:t>Ser designados candidatos a puestos de elección popular o de     dirección partidista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altLang="es-MX" dirty="0">
                <a:latin typeface="+mn-lt"/>
              </a:rPr>
              <a:t>Aportar cuotas. </a:t>
            </a:r>
          </a:p>
        </p:txBody>
      </p:sp>
      <p:sp>
        <p:nvSpPr>
          <p:cNvPr id="23557" name="7 Rectángulo"/>
          <p:cNvSpPr>
            <a:spLocks noChangeArrowheads="1"/>
          </p:cNvSpPr>
          <p:nvPr/>
        </p:nvSpPr>
        <p:spPr bwMode="auto">
          <a:xfrm>
            <a:off x="1259384" y="3940894"/>
            <a:ext cx="14601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MX" altLang="es-MX" b="1">
                <a:latin typeface="+mn-lt"/>
              </a:rPr>
              <a:t>Por ejemplo: </a:t>
            </a:r>
          </a:p>
        </p:txBody>
      </p:sp>
    </p:spTree>
    <p:extLst>
      <p:ext uri="{BB962C8B-B14F-4D97-AF65-F5344CB8AC3E}">
        <p14:creationId xmlns:p14="http://schemas.microsoft.com/office/powerpoint/2010/main" val="27647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412776"/>
            <a:ext cx="6498904" cy="42394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para la protección de los Derechos político-electorales del Ciudadano </a:t>
            </a:r>
            <a:r>
              <a:rPr lang="es-MX" dirty="0" smtClean="0">
                <a:solidFill>
                  <a:srgbClr val="36724A"/>
                </a:solidFill>
              </a:rPr>
              <a:t>[Procedencia en SS].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Derecho a votar (Credencial y lista nominal).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Derecho a ser votado (desempeño del cargo, inelegibilidad, negativa de registro).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Negativa a integrar órganos de elección popular e intrapartidista federales.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Restitución de DPE suspendidos por proceso penal.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La designación de un presidente municipal sustituto.</a:t>
            </a:r>
          </a:p>
        </p:txBody>
      </p:sp>
    </p:spTree>
    <p:extLst>
      <p:ext uri="{BB962C8B-B14F-4D97-AF65-F5344CB8AC3E}">
        <p14:creationId xmlns:p14="http://schemas.microsoft.com/office/powerpoint/2010/main" val="38453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2204864"/>
            <a:ext cx="6498904" cy="2400657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para la protección de los Derechos político-electorales del Ciudadano </a:t>
            </a:r>
            <a:r>
              <a:rPr lang="es-MX" dirty="0" smtClean="0">
                <a:solidFill>
                  <a:srgbClr val="36724A"/>
                </a:solidFill>
              </a:rPr>
              <a:t>[Jurisprudencia].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Es improcedente para controvertir resoluciones penales.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Es procedente para impugnar sanciones administrativas del órgano electoral que afecten el derecho a ser votado.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4941168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IIS Electoral , Compilación tradicional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664" y="2564904"/>
            <a:ext cx="6498904" cy="1736646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36724A"/>
                </a:solidFill>
              </a:rPr>
              <a:t>Juicio de Revisión Constitucional Electoral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40596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621110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de Revisión Constitucional Electoral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Instrumento de control de constitucionalidad, de carácter extraordinario, con el que cuentan los actores políticos y las partes para impugnar actos o resoluciones de las autoridades competentes de los Estados para organizar y calificar los comicios locales o resolver las controversias que surjan durante los mismos.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4941168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Coello Garcés y Galván Ríos 2015, 245.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1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268760"/>
            <a:ext cx="6498904" cy="42394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Juicio de Revisión Constitucional Electoral [Finalidad y Características].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Formal.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Vertical.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Extraordinario.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Estricto Derecho.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Para garantizar la constitucionalidad de las autoridades electorales locales, en elecciones de gobernador, y de autoridades municipales, diputados locales.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68471" y="5655075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86 y 87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664" y="1844824"/>
            <a:ext cx="6498904" cy="3371136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rgbClr val="36724A"/>
                </a:solidFill>
              </a:rPr>
              <a:t>Juicio para dirimir los conflictos o diferencias laborales de los servidores del INE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2936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621110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Juicio para dirimir los conflictos o diferencias laborales de los servidores del INE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Medio de impugnación que garantiza la autonomía del INE, y evita cualquier intervención por parte de los poderes ejecutivos y legislativos en dicha tarea, estableciendo un régimen especial de independencia para las instituciones electorales, al ejercer una función estatal.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18176" y="4941168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Becerra Cendejas 2015, 269.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7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14313" y="2048668"/>
            <a:ext cx="2497138" cy="760413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/>
              <a:t>Determinación del INE que afecte la relación laboral con el servidor: </a:t>
            </a:r>
            <a:endParaRPr lang="es-ES" altLang="es-MX" sz="1600" dirty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17888" y="1606550"/>
            <a:ext cx="1868487" cy="1644650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/>
              <a:t>El servidor cuenta con </a:t>
            </a:r>
            <a:r>
              <a:rPr lang="es-MX" altLang="es-MX" sz="1600" b="1" dirty="0">
                <a:solidFill>
                  <a:srgbClr val="275E42"/>
                </a:solidFill>
              </a:rPr>
              <a:t>15 días hábiles</a:t>
            </a:r>
            <a:r>
              <a:rPr lang="es-MX" altLang="es-MX" sz="1600" dirty="0"/>
              <a:t> siguientes para presentar la demanda ante la Sala competente del TEPJF       </a:t>
            </a:r>
            <a:endParaRPr lang="es-ES" altLang="es-MX" sz="16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000750" y="1000125"/>
            <a:ext cx="2854325" cy="981075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/>
              <a:t>Ante la SALA SUPERIOR en aquellos conflictos entre los órganos centrales del INE y sus servidores</a:t>
            </a:r>
            <a:r>
              <a:rPr lang="es-MX" altLang="es-MX" sz="1600" b="1"/>
              <a:t>                                    </a:t>
            </a:r>
            <a:endParaRPr lang="es-ES" altLang="es-MX" sz="160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000750" y="2503488"/>
            <a:ext cx="2819400" cy="1201737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/>
              <a:t>Ante la SALA REGIONAL en aquellos conflictos entre el INE y sus servidores que no estén adscritos a sus órganos centrales</a:t>
            </a:r>
            <a:endParaRPr lang="es-ES" altLang="es-MX" sz="1600"/>
          </a:p>
        </p:txBody>
      </p:sp>
      <p:cxnSp>
        <p:nvCxnSpPr>
          <p:cNvPr id="7" name="AutoShape 11"/>
          <p:cNvCxnSpPr>
            <a:cxnSpLocks noChangeShapeType="1"/>
            <a:stCxn id="3" idx="3"/>
            <a:endCxn id="4" idx="1"/>
          </p:cNvCxnSpPr>
          <p:nvPr/>
        </p:nvCxnSpPr>
        <p:spPr bwMode="auto">
          <a:xfrm flipV="1">
            <a:off x="5286375" y="1490663"/>
            <a:ext cx="714375" cy="938212"/>
          </a:xfrm>
          <a:prstGeom prst="straightConnector1">
            <a:avLst/>
          </a:prstGeom>
          <a:noFill/>
          <a:ln w="12700">
            <a:solidFill>
              <a:srgbClr val="20442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2"/>
          <p:cNvCxnSpPr>
            <a:cxnSpLocks noChangeShapeType="1"/>
            <a:stCxn id="3" idx="3"/>
            <a:endCxn id="5" idx="1"/>
          </p:cNvCxnSpPr>
          <p:nvPr/>
        </p:nvCxnSpPr>
        <p:spPr bwMode="auto">
          <a:xfrm>
            <a:off x="5286375" y="2428875"/>
            <a:ext cx="714375" cy="675482"/>
          </a:xfrm>
          <a:prstGeom prst="straightConnector1">
            <a:avLst/>
          </a:prstGeom>
          <a:noFill/>
          <a:ln w="12700">
            <a:solidFill>
              <a:srgbClr val="3333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099098" y="4591257"/>
            <a:ext cx="3803303" cy="1202510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/>
              <a:t>Si la demanda se admite, la Sala </a:t>
            </a:r>
            <a:r>
              <a:rPr lang="es-MX" altLang="es-MX" sz="1600" dirty="0" smtClean="0"/>
              <a:t>competente </a:t>
            </a:r>
            <a:r>
              <a:rPr lang="es-MX" altLang="es-MX" sz="1600" dirty="0"/>
              <a:t>del TEPJF procede a correr traslado con la demanda al INE</a:t>
            </a:r>
            <a:r>
              <a:rPr lang="es-MX" altLang="es-MX" sz="1600" b="1" dirty="0"/>
              <a:t> </a:t>
            </a:r>
            <a:r>
              <a:rPr lang="es-MX" altLang="es-MX" sz="1600" dirty="0">
                <a:solidFill>
                  <a:srgbClr val="000000"/>
                </a:solidFill>
              </a:rPr>
              <a:t>dentro de los </a:t>
            </a:r>
            <a:r>
              <a:rPr lang="es-MX" altLang="es-MX" sz="1600" b="1" dirty="0">
                <a:solidFill>
                  <a:srgbClr val="275E42"/>
                </a:solidFill>
              </a:rPr>
              <a:t>3 días hábiles</a:t>
            </a:r>
            <a:r>
              <a:rPr lang="es-MX" altLang="es-MX" sz="1600" dirty="0">
                <a:solidFill>
                  <a:srgbClr val="275E42"/>
                </a:solidFill>
              </a:rPr>
              <a:t> </a:t>
            </a:r>
            <a:r>
              <a:rPr lang="es-MX" altLang="es-MX" sz="1600" dirty="0">
                <a:solidFill>
                  <a:srgbClr val="000000"/>
                </a:solidFill>
              </a:rPr>
              <a:t>siguientes a la admisión de la demanda</a:t>
            </a:r>
            <a:endParaRPr lang="es-ES" altLang="es-MX" sz="1600" dirty="0"/>
          </a:p>
        </p:txBody>
      </p:sp>
      <p:sp>
        <p:nvSpPr>
          <p:cNvPr id="18" name="28 Rectángulo redondeado"/>
          <p:cNvSpPr/>
          <p:nvPr/>
        </p:nvSpPr>
        <p:spPr bwMode="auto">
          <a:xfrm>
            <a:off x="203201" y="3732468"/>
            <a:ext cx="3214687" cy="571500"/>
          </a:xfrm>
          <a:prstGeom prst="roundRect">
            <a:avLst/>
          </a:prstGeom>
          <a:noFill/>
          <a:ln w="1270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s-MX" sz="1600" dirty="0">
                <a:latin typeface="Arial" charset="0"/>
              </a:rPr>
              <a:t>Improcedencia y </a:t>
            </a:r>
            <a:r>
              <a:rPr lang="es-MX" sz="1600" dirty="0" err="1">
                <a:latin typeface="Arial" charset="0"/>
              </a:rPr>
              <a:t>desechamiento</a:t>
            </a:r>
            <a:r>
              <a:rPr lang="es-MX" sz="1600" dirty="0">
                <a:latin typeface="Arial" charset="0"/>
              </a:rPr>
              <a:t> de la demanda JLI</a:t>
            </a:r>
          </a:p>
        </p:txBody>
      </p:sp>
      <p:cxnSp>
        <p:nvCxnSpPr>
          <p:cNvPr id="19" name="46 Conector angular"/>
          <p:cNvCxnSpPr>
            <a:cxnSpLocks noChangeShapeType="1"/>
          </p:cNvCxnSpPr>
          <p:nvPr/>
        </p:nvCxnSpPr>
        <p:spPr bwMode="auto">
          <a:xfrm rot="16200000" flipH="1">
            <a:off x="4802187" y="2836863"/>
            <a:ext cx="1249363" cy="2147888"/>
          </a:xfrm>
          <a:prstGeom prst="bentConnector3">
            <a:avLst>
              <a:gd name="adj1" fmla="val 66019"/>
            </a:avLst>
          </a:prstGeom>
          <a:noFill/>
          <a:ln w="12700" algn="ctr">
            <a:solidFill>
              <a:srgbClr val="20442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52 Conector angular"/>
          <p:cNvCxnSpPr>
            <a:cxnSpLocks noChangeShapeType="1"/>
            <a:endCxn id="18" idx="3"/>
          </p:cNvCxnSpPr>
          <p:nvPr/>
        </p:nvCxnSpPr>
        <p:spPr bwMode="auto">
          <a:xfrm rot="10800000" flipV="1">
            <a:off x="3417888" y="3446718"/>
            <a:ext cx="928688" cy="571500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rgbClr val="20442C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Conector recto de flecha 25"/>
          <p:cNvCxnSpPr>
            <a:stCxn id="2" idx="3"/>
            <a:endCxn id="3" idx="1"/>
          </p:cNvCxnSpPr>
          <p:nvPr/>
        </p:nvCxnSpPr>
        <p:spPr>
          <a:xfrm>
            <a:off x="2711451" y="2428875"/>
            <a:ext cx="706437" cy="0"/>
          </a:xfrm>
          <a:prstGeom prst="straightConnector1">
            <a:avLst/>
          </a:prstGeom>
          <a:ln>
            <a:solidFill>
              <a:srgbClr val="2044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421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8195" y="1288797"/>
            <a:ext cx="200025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>
                <a:solidFill>
                  <a:srgbClr val="000000"/>
                </a:solidFill>
              </a:rPr>
              <a:t>Contestación de la demanda por el INE en un plazo de </a:t>
            </a:r>
            <a:r>
              <a:rPr lang="es-MX" altLang="es-MX" sz="1600" b="1" dirty="0">
                <a:solidFill>
                  <a:srgbClr val="275E42"/>
                </a:solidFill>
              </a:rPr>
              <a:t>10 días</a:t>
            </a:r>
            <a:r>
              <a:rPr lang="es-MX" altLang="es-MX" sz="1600" dirty="0">
                <a:solidFill>
                  <a:srgbClr val="275E42"/>
                </a:solidFill>
              </a:rPr>
              <a:t> hábiles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21113" y="2786063"/>
            <a:ext cx="4394200" cy="288925"/>
          </a:xfrm>
          <a:prstGeom prst="rect">
            <a:avLst/>
          </a:prstGeom>
          <a:noFill/>
          <a:ln w="12700" algn="ctr">
            <a:solidFill>
              <a:srgbClr val="2044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Celebración de la audiencia de conciliación</a:t>
            </a:r>
            <a:endParaRPr lang="es-MX" altLang="es-MX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786063" y="1143000"/>
            <a:ext cx="6215062" cy="1071563"/>
          </a:xfrm>
          <a:prstGeom prst="rect">
            <a:avLst/>
          </a:prstGeom>
          <a:noFill/>
          <a:ln w="15875" algn="ctr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>
                <a:solidFill>
                  <a:srgbClr val="000000"/>
                </a:solidFill>
              </a:rPr>
              <a:t>La Sala competente del TEPJF señala una audiencia denominada de Conciliación, Admisión y Desahogo de </a:t>
            </a:r>
            <a:r>
              <a:rPr lang="es-MX" altLang="es-MX" sz="1600" dirty="0" smtClean="0">
                <a:solidFill>
                  <a:srgbClr val="000000"/>
                </a:solidFill>
              </a:rPr>
              <a:t>Pruebas </a:t>
            </a:r>
            <a:r>
              <a:rPr lang="es-MX" altLang="es-MX" sz="1600" dirty="0">
                <a:solidFill>
                  <a:srgbClr val="000000"/>
                </a:solidFill>
              </a:rPr>
              <a:t>y </a:t>
            </a:r>
            <a:r>
              <a:rPr lang="es-MX" altLang="es-MX" sz="1600" dirty="0" smtClean="0">
                <a:solidFill>
                  <a:srgbClr val="000000"/>
                </a:solidFill>
              </a:rPr>
              <a:t>Alegatos</a:t>
            </a:r>
            <a:r>
              <a:rPr lang="es-MX" altLang="es-MX" sz="16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600" dirty="0"/>
              <a:t>PLAZO: </a:t>
            </a:r>
            <a:r>
              <a:rPr lang="es-MX" altLang="es-MX" sz="1600" dirty="0">
                <a:solidFill>
                  <a:srgbClr val="275E42"/>
                </a:solidFill>
              </a:rPr>
              <a:t>15 días hábiles </a:t>
            </a:r>
            <a:r>
              <a:rPr lang="es-MX" altLang="es-MX" sz="1600" dirty="0">
                <a:solidFill>
                  <a:srgbClr val="000000"/>
                </a:solidFill>
              </a:rPr>
              <a:t>siguientes </a:t>
            </a:r>
            <a:r>
              <a:rPr lang="es-MX" altLang="es-MX" sz="1600" dirty="0" smtClean="0">
                <a:solidFill>
                  <a:srgbClr val="000000"/>
                </a:solidFill>
              </a:rPr>
              <a:t>a la recepción de </a:t>
            </a:r>
            <a:r>
              <a:rPr lang="es-MX" altLang="es-MX" sz="1600" dirty="0">
                <a:solidFill>
                  <a:srgbClr val="000000"/>
                </a:solidFill>
              </a:rPr>
              <a:t>la contestación del INE</a:t>
            </a:r>
            <a:endParaRPr lang="es-MX" altLang="es-MX" sz="1600" dirty="0">
              <a:cs typeface="Arial" panose="020B0604020202020204" pitchFamily="34" charset="0"/>
            </a:endParaRP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3053398" y="3571875"/>
            <a:ext cx="1871662" cy="485775"/>
          </a:xfrm>
          <a:prstGeom prst="rect">
            <a:avLst/>
          </a:prstGeom>
          <a:noFill/>
          <a:ln w="12700" algn="ctr">
            <a:solidFill>
              <a:srgbClr val="2044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400" dirty="0"/>
              <a:t>Proyecto de Resolución </a:t>
            </a:r>
            <a:endParaRPr lang="es-ES" altLang="es-MX" sz="1400" dirty="0"/>
          </a:p>
        </p:txBody>
      </p:sp>
      <p:sp>
        <p:nvSpPr>
          <p:cNvPr id="9" name="Rectangle 32"/>
          <p:cNvSpPr>
            <a:spLocks noChangeArrowheads="1"/>
          </p:cNvSpPr>
          <p:nvPr/>
        </p:nvSpPr>
        <p:spPr bwMode="auto">
          <a:xfrm>
            <a:off x="2786063" y="4564063"/>
            <a:ext cx="2000250" cy="482600"/>
          </a:xfrm>
          <a:prstGeom prst="rect">
            <a:avLst/>
          </a:prstGeom>
          <a:noFill/>
          <a:ln w="9525" algn="ctr">
            <a:solidFill>
              <a:srgbClr val="20442C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400" dirty="0"/>
              <a:t>Resolución del TEPJF  (10 días hábiles)</a:t>
            </a:r>
            <a:endParaRPr lang="es-ES" altLang="es-MX" sz="1400" dirty="0"/>
          </a:p>
        </p:txBody>
      </p:sp>
      <p:cxnSp>
        <p:nvCxnSpPr>
          <p:cNvPr id="12" name="AutoShape 39"/>
          <p:cNvCxnSpPr>
            <a:cxnSpLocks noChangeShapeType="1"/>
            <a:stCxn id="4" idx="2"/>
            <a:endCxn id="8" idx="0"/>
          </p:cNvCxnSpPr>
          <p:nvPr/>
        </p:nvCxnSpPr>
        <p:spPr bwMode="auto">
          <a:xfrm rot="5400000">
            <a:off x="4755278" y="2308939"/>
            <a:ext cx="496887" cy="2028984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20442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2051779" y="5394994"/>
            <a:ext cx="5746561" cy="57626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275E4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dirty="0"/>
              <a:t>Facultad del TEPJF para </a:t>
            </a:r>
            <a:r>
              <a:rPr lang="es-MX" altLang="es-MX" dirty="0" smtClean="0"/>
              <a:t>suspender los plazos del JLI durante </a:t>
            </a:r>
            <a:r>
              <a:rPr lang="es-MX" altLang="es-MX" dirty="0"/>
              <a:t>los procesos electorales</a:t>
            </a:r>
            <a:endParaRPr lang="es-ES" altLang="es-MX" dirty="0"/>
          </a:p>
        </p:txBody>
      </p:sp>
      <p:sp>
        <p:nvSpPr>
          <p:cNvPr id="20" name="38 Flecha derecha"/>
          <p:cNvSpPr>
            <a:spLocks noChangeArrowheads="1"/>
          </p:cNvSpPr>
          <p:nvPr/>
        </p:nvSpPr>
        <p:spPr bwMode="auto">
          <a:xfrm>
            <a:off x="2214563" y="1571625"/>
            <a:ext cx="279400" cy="214313"/>
          </a:xfrm>
          <a:prstGeom prst="rightArrow">
            <a:avLst>
              <a:gd name="adj1" fmla="val 50000"/>
              <a:gd name="adj2" fmla="val 50078"/>
            </a:avLst>
          </a:prstGeom>
          <a:solidFill>
            <a:srgbClr val="275E42">
              <a:alpha val="50195"/>
            </a:srgbClr>
          </a:solidFill>
          <a:ln w="12700" algn="ctr">
            <a:solidFill>
              <a:srgbClr val="275E42">
                <a:alpha val="50195"/>
              </a:srgbClr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21" name="45 Flecha derecha"/>
          <p:cNvSpPr>
            <a:spLocks noChangeArrowheads="1"/>
          </p:cNvSpPr>
          <p:nvPr/>
        </p:nvSpPr>
        <p:spPr bwMode="auto">
          <a:xfrm rot="5400000">
            <a:off x="5825332" y="2396331"/>
            <a:ext cx="279400" cy="214313"/>
          </a:xfrm>
          <a:prstGeom prst="rightArrow">
            <a:avLst>
              <a:gd name="adj1" fmla="val 50000"/>
              <a:gd name="adj2" fmla="val 50078"/>
            </a:avLst>
          </a:prstGeom>
          <a:solidFill>
            <a:srgbClr val="275E42">
              <a:alpha val="50195"/>
            </a:srgbClr>
          </a:solidFill>
          <a:ln w="12700" algn="ctr">
            <a:solidFill>
              <a:srgbClr val="20442C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22" name="46 Flecha derecha"/>
          <p:cNvSpPr>
            <a:spLocks noChangeArrowheads="1"/>
          </p:cNvSpPr>
          <p:nvPr/>
        </p:nvSpPr>
        <p:spPr bwMode="auto">
          <a:xfrm rot="5400000">
            <a:off x="3682207" y="4175918"/>
            <a:ext cx="279400" cy="214313"/>
          </a:xfrm>
          <a:prstGeom prst="rightArrow">
            <a:avLst>
              <a:gd name="adj1" fmla="val 50000"/>
              <a:gd name="adj2" fmla="val 50078"/>
            </a:avLst>
          </a:prstGeom>
          <a:solidFill>
            <a:srgbClr val="275E42">
              <a:alpha val="50195"/>
            </a:srgbClr>
          </a:solidFill>
          <a:ln w="12700" algn="ctr">
            <a:solidFill>
              <a:srgbClr val="20442C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23" name="47 Flecha derecha"/>
          <p:cNvSpPr>
            <a:spLocks noChangeArrowheads="1"/>
          </p:cNvSpPr>
          <p:nvPr/>
        </p:nvSpPr>
        <p:spPr bwMode="auto">
          <a:xfrm>
            <a:off x="4929188" y="4643438"/>
            <a:ext cx="279400" cy="214312"/>
          </a:xfrm>
          <a:prstGeom prst="rightArrow">
            <a:avLst>
              <a:gd name="adj1" fmla="val 50000"/>
              <a:gd name="adj2" fmla="val 50078"/>
            </a:avLst>
          </a:prstGeom>
          <a:solidFill>
            <a:srgbClr val="275E42">
              <a:alpha val="50195"/>
            </a:srgbClr>
          </a:solidFill>
          <a:ln w="12700" algn="ctr">
            <a:solidFill>
              <a:srgbClr val="20442C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25" name="Rectangle 32"/>
          <p:cNvSpPr>
            <a:spLocks noChangeArrowheads="1"/>
          </p:cNvSpPr>
          <p:nvPr/>
        </p:nvSpPr>
        <p:spPr bwMode="auto">
          <a:xfrm>
            <a:off x="5308441" y="4632580"/>
            <a:ext cx="2000250" cy="288413"/>
          </a:xfrm>
          <a:prstGeom prst="rect">
            <a:avLst/>
          </a:prstGeom>
          <a:noFill/>
          <a:ln w="12700" algn="ctr">
            <a:solidFill>
              <a:srgbClr val="20442C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s-MX" altLang="es-MX" sz="1400" dirty="0" smtClean="0"/>
              <a:t>Notificación</a:t>
            </a:r>
            <a:endParaRPr lang="es-ES" altLang="es-MX" sz="1400" dirty="0"/>
          </a:p>
        </p:txBody>
      </p:sp>
    </p:spTree>
    <p:extLst>
      <p:ext uri="{BB962C8B-B14F-4D97-AF65-F5344CB8AC3E}">
        <p14:creationId xmlns:p14="http://schemas.microsoft.com/office/powerpoint/2010/main" val="46693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87624" y="2780928"/>
            <a:ext cx="6498904" cy="1201322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800" b="1" dirty="0" smtClean="0">
                <a:solidFill>
                  <a:srgbClr val="36724A"/>
                </a:solidFill>
              </a:rPr>
              <a:t>Recurso de Revisión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25963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664" y="1844824"/>
            <a:ext cx="6498904" cy="3371136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rgbClr val="36724A"/>
                </a:solidFill>
              </a:rPr>
              <a:t>Juicio para dirimir los conflictos o diferencias laborales de los servidores del </a:t>
            </a:r>
            <a:r>
              <a:rPr lang="es-MX" sz="4800" b="1" dirty="0" smtClean="0">
                <a:solidFill>
                  <a:srgbClr val="36724A"/>
                </a:solidFill>
              </a:rPr>
              <a:t>TEPJF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36184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483768" y="1991742"/>
            <a:ext cx="5832648" cy="1380530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s-MX" altLang="es-MX" sz="1600" b="1" dirty="0">
                <a:latin typeface="+mn-lt"/>
              </a:rPr>
              <a:t>Sala Superior del TEPJF </a:t>
            </a:r>
          </a:p>
          <a:p>
            <a:pPr algn="just" eaLnBrk="1" hangingPunct="1"/>
            <a:r>
              <a:rPr lang="es-MX" altLang="es-MX" sz="1600" b="1" dirty="0">
                <a:latin typeface="+mn-lt"/>
              </a:rPr>
              <a:t>Conflictos entre los órganos centrales del INE y sus servidores</a:t>
            </a:r>
          </a:p>
        </p:txBody>
      </p:sp>
      <p:sp>
        <p:nvSpPr>
          <p:cNvPr id="3" name="6 CuadroTexto"/>
          <p:cNvSpPr txBox="1">
            <a:spLocks noChangeArrowheads="1"/>
          </p:cNvSpPr>
          <p:nvPr/>
        </p:nvSpPr>
        <p:spPr bwMode="auto">
          <a:xfrm>
            <a:off x="2483768" y="3719934"/>
            <a:ext cx="5832648" cy="1077218"/>
          </a:xfrm>
          <a:prstGeom prst="rect">
            <a:avLst/>
          </a:prstGeom>
          <a:noFill/>
          <a:ln w="12700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s-MX" altLang="es-MX" sz="1600" b="1" dirty="0">
                <a:latin typeface="+mn-lt"/>
              </a:rPr>
              <a:t>Salas Regionales del TEPJF</a:t>
            </a:r>
          </a:p>
          <a:p>
            <a:pPr algn="just" eaLnBrk="1" hangingPunct="1"/>
            <a:endParaRPr lang="es-MX" altLang="es-MX" sz="1600" b="1" dirty="0">
              <a:latin typeface="+mn-lt"/>
            </a:endParaRPr>
          </a:p>
          <a:p>
            <a:pPr algn="just" eaLnBrk="1" hangingPunct="1"/>
            <a:r>
              <a:rPr lang="es-MX" altLang="es-MX" sz="1600" b="1" dirty="0" smtClean="0">
                <a:latin typeface="+mn-lt"/>
              </a:rPr>
              <a:t>Conflictos </a:t>
            </a:r>
            <a:r>
              <a:rPr lang="es-MX" altLang="es-MX" sz="1600" b="1" dirty="0">
                <a:latin typeface="+mn-lt"/>
              </a:rPr>
              <a:t>entre </a:t>
            </a:r>
            <a:r>
              <a:rPr lang="es-MX" altLang="es-MX" sz="1600" b="1" dirty="0" smtClean="0">
                <a:latin typeface="+mn-lt"/>
              </a:rPr>
              <a:t>los órganos desconcentrados del </a:t>
            </a:r>
            <a:r>
              <a:rPr lang="es-MX" altLang="es-MX" sz="1600" b="1" dirty="0">
                <a:latin typeface="+mn-lt"/>
              </a:rPr>
              <a:t>INE y sus </a:t>
            </a:r>
            <a:r>
              <a:rPr lang="es-MX" altLang="es-MX" sz="1600" b="1" dirty="0" smtClean="0">
                <a:latin typeface="+mn-lt"/>
              </a:rPr>
              <a:t>servidores</a:t>
            </a:r>
            <a:endParaRPr lang="es-MX" altLang="es-MX" sz="1600" b="1" dirty="0">
              <a:latin typeface="+mn-lt"/>
            </a:endParaRPr>
          </a:p>
        </p:txBody>
      </p:sp>
      <p:cxnSp>
        <p:nvCxnSpPr>
          <p:cNvPr id="4" name="AutoShape 8"/>
          <p:cNvCxnSpPr>
            <a:cxnSpLocks noChangeShapeType="1"/>
            <a:stCxn id="5" idx="3"/>
            <a:endCxn id="2" idx="1"/>
          </p:cNvCxnSpPr>
          <p:nvPr/>
        </p:nvCxnSpPr>
        <p:spPr bwMode="auto">
          <a:xfrm flipV="1">
            <a:off x="1264709" y="2682007"/>
            <a:ext cx="1219059" cy="948739"/>
          </a:xfrm>
          <a:prstGeom prst="straightConnector1">
            <a:avLst/>
          </a:prstGeom>
          <a:noFill/>
          <a:ln w="12700">
            <a:solidFill>
              <a:srgbClr val="275E4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7 Rectángulo redondeado"/>
          <p:cNvSpPr>
            <a:spLocks noChangeArrowheads="1"/>
          </p:cNvSpPr>
          <p:nvPr/>
        </p:nvSpPr>
        <p:spPr bwMode="auto">
          <a:xfrm>
            <a:off x="269206" y="3246283"/>
            <a:ext cx="995503" cy="768926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275E4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2400" b="1" dirty="0">
                <a:solidFill>
                  <a:srgbClr val="275E42"/>
                </a:solidFill>
                <a:latin typeface="+mn-lt"/>
              </a:rPr>
              <a:t>JLI</a:t>
            </a:r>
          </a:p>
        </p:txBody>
      </p:sp>
      <p:cxnSp>
        <p:nvCxnSpPr>
          <p:cNvPr id="6" name="AutoShape 12"/>
          <p:cNvCxnSpPr>
            <a:cxnSpLocks noChangeShapeType="1"/>
            <a:stCxn id="5" idx="3"/>
            <a:endCxn id="3" idx="1"/>
          </p:cNvCxnSpPr>
          <p:nvPr/>
        </p:nvCxnSpPr>
        <p:spPr bwMode="auto">
          <a:xfrm>
            <a:off x="1264709" y="3630746"/>
            <a:ext cx="1219059" cy="845272"/>
          </a:xfrm>
          <a:prstGeom prst="straightConnector1">
            <a:avLst/>
          </a:prstGeom>
          <a:noFill/>
          <a:ln w="12700">
            <a:solidFill>
              <a:srgbClr val="275E4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228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2473325" y="2951385"/>
            <a:ext cx="3986213" cy="40798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275E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/>
              <a:t>Integración Comisión Sustanciadora</a:t>
            </a:r>
          </a:p>
        </p:txBody>
      </p:sp>
      <p:sp>
        <p:nvSpPr>
          <p:cNvPr id="3" name="AutoShape 14"/>
          <p:cNvSpPr>
            <a:spLocks noChangeArrowheads="1"/>
          </p:cNvSpPr>
          <p:nvPr/>
        </p:nvSpPr>
        <p:spPr bwMode="auto">
          <a:xfrm>
            <a:off x="973138" y="3716560"/>
            <a:ext cx="7200900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>
                <a:solidFill>
                  <a:srgbClr val="000000"/>
                </a:solidFill>
              </a:rPr>
              <a:t>Un representante designado por la Sala Superior, quien la presidirá</a:t>
            </a:r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973138" y="4435634"/>
            <a:ext cx="7200900" cy="50323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>
                <a:solidFill>
                  <a:srgbClr val="000000"/>
                </a:solidFill>
              </a:rPr>
              <a:t>Un representante de la Comisión de Administración del TEPJF</a:t>
            </a:r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973138" y="5229448"/>
            <a:ext cx="7200900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885E6A"/>
              </a:buClr>
            </a:pPr>
            <a:r>
              <a:rPr lang="es-MX" altLang="es-MX">
                <a:solidFill>
                  <a:srgbClr val="000000"/>
                </a:solidFill>
              </a:rPr>
              <a:t>Un representante designado por los propios trabajadores del TEPJF</a:t>
            </a: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714375" y="1638523"/>
            <a:ext cx="7715250" cy="72072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1600">
                <a:solidFill>
                  <a:srgbClr val="000000"/>
                </a:solidFill>
              </a:rPr>
              <a:t>Órgano colegiado que elabora, con absoluta independencia, los dictámenes </a:t>
            </a:r>
          </a:p>
          <a:p>
            <a:pPr eaLnBrk="1" hangingPunct="1"/>
            <a:r>
              <a:rPr lang="es-MX" altLang="es-MX" sz="1600">
                <a:solidFill>
                  <a:srgbClr val="000000"/>
                </a:solidFill>
              </a:rPr>
              <a:t>correspondientes que se someten a consideración de la Sala Superior del TEPJF</a:t>
            </a:r>
            <a:endParaRPr lang="es-MX" altLang="es-MX" sz="1600"/>
          </a:p>
        </p:txBody>
      </p:sp>
      <p:sp>
        <p:nvSpPr>
          <p:cNvPr id="7" name="AutoShape 61"/>
          <p:cNvSpPr>
            <a:spLocks noChangeArrowheads="1"/>
          </p:cNvSpPr>
          <p:nvPr/>
        </p:nvSpPr>
        <p:spPr bwMode="auto">
          <a:xfrm>
            <a:off x="4354513" y="2500535"/>
            <a:ext cx="5032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275E42"/>
          </a:solidFill>
          <a:ln w="31750">
            <a:solidFill>
              <a:srgbClr val="275E42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chemeClr val="tx1"/>
              </a:buClr>
              <a:buSzPct val="150000"/>
              <a:buFont typeface="Wingdings" panose="05000000000000000000" pitchFamily="2" charset="2"/>
              <a:buChar char="q"/>
            </a:pPr>
            <a:endParaRPr lang="es-MX" altLang="es-MX" sz="20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AutoShape 20"/>
          <p:cNvCxnSpPr>
            <a:cxnSpLocks noChangeShapeType="1"/>
            <a:stCxn id="2" idx="1"/>
            <a:endCxn id="3" idx="1"/>
          </p:cNvCxnSpPr>
          <p:nvPr/>
        </p:nvCxnSpPr>
        <p:spPr bwMode="auto">
          <a:xfrm rot="10800000" flipV="1">
            <a:off x="973138" y="3154585"/>
            <a:ext cx="1500187" cy="777875"/>
          </a:xfrm>
          <a:prstGeom prst="bentConnector3">
            <a:avLst>
              <a:gd name="adj1" fmla="val 115236"/>
            </a:avLst>
          </a:prstGeom>
          <a:noFill/>
          <a:ln w="25400">
            <a:solidFill>
              <a:srgbClr val="660033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1"/>
          <p:cNvCxnSpPr>
            <a:cxnSpLocks noChangeShapeType="1"/>
            <a:stCxn id="2" idx="1"/>
            <a:endCxn id="4" idx="1"/>
          </p:cNvCxnSpPr>
          <p:nvPr/>
        </p:nvCxnSpPr>
        <p:spPr bwMode="auto">
          <a:xfrm rot="10800000" flipV="1">
            <a:off x="973139" y="3155379"/>
            <a:ext cx="1500187" cy="1531874"/>
          </a:xfrm>
          <a:prstGeom prst="bentConnector3">
            <a:avLst>
              <a:gd name="adj1" fmla="val 115238"/>
            </a:avLst>
          </a:prstGeom>
          <a:noFill/>
          <a:ln w="25400">
            <a:solidFill>
              <a:srgbClr val="275E42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22"/>
          <p:cNvCxnSpPr>
            <a:cxnSpLocks noChangeShapeType="1"/>
            <a:stCxn id="2" idx="3"/>
            <a:endCxn id="5" idx="3"/>
          </p:cNvCxnSpPr>
          <p:nvPr/>
        </p:nvCxnSpPr>
        <p:spPr bwMode="auto">
          <a:xfrm>
            <a:off x="6459538" y="3154585"/>
            <a:ext cx="1714500" cy="2290763"/>
          </a:xfrm>
          <a:prstGeom prst="bentConnector3">
            <a:avLst>
              <a:gd name="adj1" fmla="val 113333"/>
            </a:avLst>
          </a:prstGeom>
          <a:noFill/>
          <a:ln w="25400">
            <a:solidFill>
              <a:srgbClr val="275E42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82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4"/>
          <p:cNvSpPr>
            <a:spLocks noChangeArrowheads="1"/>
          </p:cNvSpPr>
          <p:nvPr/>
        </p:nvSpPr>
        <p:spPr bwMode="auto">
          <a:xfrm>
            <a:off x="642938" y="1412776"/>
            <a:ext cx="7858125" cy="642938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885E6A"/>
              </a:buClr>
            </a:pPr>
            <a:r>
              <a:rPr lang="es-ES" altLang="es-MX" sz="1600">
                <a:solidFill>
                  <a:srgbClr val="000000"/>
                </a:solidFill>
              </a:rPr>
              <a:t>Sustanciar los conflictos o diferencias laborales entre el Tribunal Electoral y sus servidores, presentando los dictámenes correspondientes ante la Sala Superior</a:t>
            </a:r>
            <a:endParaRPr lang="es-MX" altLang="es-MX" sz="1600">
              <a:solidFill>
                <a:srgbClr val="000000"/>
              </a:solidFill>
            </a:endParaRPr>
          </a:p>
        </p:txBody>
      </p:sp>
      <p:sp>
        <p:nvSpPr>
          <p:cNvPr id="3" name="AutoShape 14"/>
          <p:cNvSpPr>
            <a:spLocks noChangeArrowheads="1"/>
          </p:cNvSpPr>
          <p:nvPr/>
        </p:nvSpPr>
        <p:spPr bwMode="auto">
          <a:xfrm>
            <a:off x="655638" y="2322414"/>
            <a:ext cx="7858125" cy="101917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885E6A"/>
              </a:buClr>
            </a:pPr>
            <a:r>
              <a:rPr lang="es-ES" altLang="es-MX" sz="1600" dirty="0">
                <a:solidFill>
                  <a:srgbClr val="000000"/>
                </a:solidFill>
              </a:rPr>
              <a:t>Sustanciar los asuntos relativos a la imposición de sanciones de los servidores del Tribunal Electoral por las irregularidades o faltas en que incurran en el desempeño de sus funciones, presentando los dictámenes correspondientes a la Comisión de Administración para su resolución</a:t>
            </a:r>
            <a:endParaRPr lang="es-MX" altLang="es-MX" sz="1600" dirty="0">
              <a:solidFill>
                <a:srgbClr val="000000"/>
              </a:solidFill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642938" y="4541739"/>
            <a:ext cx="7858125" cy="585787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885E6A"/>
              </a:buClr>
            </a:pPr>
            <a:r>
              <a:rPr lang="es-ES" altLang="es-MX" sz="1600" dirty="0">
                <a:solidFill>
                  <a:srgbClr val="000000"/>
                </a:solidFill>
              </a:rPr>
              <a:t>Resolver respecto de las objeciones y recursos presentados por las partes en contra de los acuerdos dictados en las </a:t>
            </a:r>
            <a:r>
              <a:rPr lang="es-ES" altLang="es-MX" sz="1600" dirty="0" smtClean="0">
                <a:solidFill>
                  <a:srgbClr val="000000"/>
                </a:solidFill>
              </a:rPr>
              <a:t>audiencias </a:t>
            </a:r>
            <a:endParaRPr lang="es-MX" altLang="es-MX" sz="1600" dirty="0">
              <a:solidFill>
                <a:srgbClr val="000000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642938" y="3679726"/>
            <a:ext cx="7858125" cy="51911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885E6A"/>
              </a:buClr>
            </a:pPr>
            <a:r>
              <a:rPr lang="es-ES" altLang="es-MX" sz="1600" dirty="0">
                <a:solidFill>
                  <a:srgbClr val="000000"/>
                </a:solidFill>
              </a:rPr>
              <a:t>Dictar las providencias que estime conveniente para lograr la mayor eficacia y celeridad en la tramitación de los asuntos de su </a:t>
            </a:r>
            <a:r>
              <a:rPr lang="es-ES" altLang="es-MX" sz="1600" dirty="0" smtClean="0">
                <a:solidFill>
                  <a:srgbClr val="000000"/>
                </a:solidFill>
              </a:rPr>
              <a:t>competencia </a:t>
            </a:r>
            <a:endParaRPr lang="es-MX" altLang="es-MX" sz="1600" dirty="0">
              <a:solidFill>
                <a:srgbClr val="000000"/>
              </a:solidFill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42938" y="5524401"/>
            <a:ext cx="7858125" cy="53181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885E6A"/>
              </a:buClr>
            </a:pPr>
            <a:r>
              <a:rPr lang="es-ES" altLang="es-MX" sz="1600">
                <a:solidFill>
                  <a:srgbClr val="000000"/>
                </a:solidFill>
              </a:rPr>
              <a:t>Rendir un informe anual al Presidente del Tribunal Electoral o al Presidente de la Comisión de Administración, según corresponda, de las actividades realizadas </a:t>
            </a:r>
            <a:endParaRPr lang="es-MX" altLang="es-MX" sz="1600">
              <a:solidFill>
                <a:srgbClr val="00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3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AutoShape 14"/>
          <p:cNvSpPr>
            <a:spLocks noChangeArrowheads="1"/>
          </p:cNvSpPr>
          <p:nvPr/>
        </p:nvSpPr>
        <p:spPr bwMode="auto">
          <a:xfrm>
            <a:off x="3349625" y="1803177"/>
            <a:ext cx="2374900" cy="148431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MX" altLang="es-MX" sz="1200" dirty="0"/>
              <a:t>Presentar la </a:t>
            </a:r>
            <a:r>
              <a:rPr lang="es-MX" altLang="es-MX" sz="1200" b="1" dirty="0">
                <a:solidFill>
                  <a:srgbClr val="275E42"/>
                </a:solidFill>
              </a:rPr>
              <a:t>demanda</a:t>
            </a:r>
            <a:r>
              <a:rPr lang="es-MX" altLang="es-MX" sz="1200" dirty="0"/>
              <a:t> ante oficialía de partes de la Sala Superior que turna a la Comisión Sustanciadora para </a:t>
            </a:r>
            <a:r>
              <a:rPr lang="es-MX" altLang="es-MX" sz="1200" dirty="0" smtClean="0"/>
              <a:t>que, dentro de los tres días siguientes, </a:t>
            </a:r>
            <a:r>
              <a:rPr lang="es-MX" altLang="es-MX" sz="1200" dirty="0"/>
              <a:t>corra traslado a la demandada</a:t>
            </a:r>
            <a:endParaRPr lang="es-MX" altLang="es-MX" sz="1200" b="1" dirty="0">
              <a:solidFill>
                <a:srgbClr val="660033"/>
              </a:solidFill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6084888" y="1919065"/>
            <a:ext cx="2808287" cy="503237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885E6A"/>
              </a:buClr>
            </a:pPr>
            <a:r>
              <a:rPr lang="es-MX" altLang="es-MX" sz="1400">
                <a:solidFill>
                  <a:srgbClr val="000000"/>
                </a:solidFill>
              </a:rPr>
              <a:t>Por escrito  </a:t>
            </a: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5508625" y="3935190"/>
            <a:ext cx="3240088" cy="79057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>
              <a:spcBef>
                <a:spcPct val="50000"/>
              </a:spcBef>
              <a:buClr>
                <a:srgbClr val="885E6A"/>
              </a:buClr>
              <a:defRPr/>
            </a:pPr>
            <a:r>
              <a:rPr lang="es-MX" sz="1200" dirty="0">
                <a:latin typeface="Arial" panose="020B0604020202020204" pitchFamily="34" charset="0"/>
              </a:rPr>
              <a:t>Recibida la contestación</a:t>
            </a:r>
            <a:r>
              <a:rPr lang="es-MX" sz="1200" dirty="0" smtClean="0">
                <a:latin typeface="Arial" panose="020B0604020202020204" pitchFamily="34" charset="0"/>
              </a:rPr>
              <a:t>, dentro de los 15 días siguientes </a:t>
            </a:r>
            <a:r>
              <a:rPr lang="es-MX" sz="1200" dirty="0">
                <a:latin typeface="Arial" panose="020B0604020202020204" pitchFamily="34" charset="0"/>
              </a:rPr>
              <a:t>se </a:t>
            </a:r>
            <a:r>
              <a:rPr lang="es-MX" sz="1200" dirty="0" smtClean="0">
                <a:latin typeface="Arial" panose="020B0604020202020204" pitchFamily="34" charset="0"/>
              </a:rPr>
              <a:t>realizará </a:t>
            </a:r>
            <a:r>
              <a:rPr lang="es-MX" sz="1200" dirty="0">
                <a:latin typeface="Arial" panose="020B0604020202020204" pitchFamily="34" charset="0"/>
              </a:rPr>
              <a:t>una sola audiencia de pruebas, alegatos y </a:t>
            </a:r>
            <a:r>
              <a:rPr lang="es-MX" sz="1200" dirty="0" smtClean="0">
                <a:latin typeface="Arial" panose="020B0604020202020204" pitchFamily="34" charset="0"/>
              </a:rPr>
              <a:t>resolución</a:t>
            </a:r>
            <a:endParaRPr lang="es-MX" sz="1200" dirty="0">
              <a:latin typeface="Arial" panose="020B0604020202020204" pitchFamily="34" charset="0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2268538" y="3647852"/>
            <a:ext cx="2376487" cy="9842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>
              <a:spcBef>
                <a:spcPct val="50000"/>
              </a:spcBef>
              <a:buClr>
                <a:srgbClr val="885E6A"/>
              </a:buClr>
              <a:defRPr/>
            </a:pPr>
            <a:r>
              <a:rPr lang="es-MX" sz="1200" dirty="0">
                <a:latin typeface="Arial" panose="020B0604020202020204" pitchFamily="34" charset="0"/>
              </a:rPr>
              <a:t>Una vez practicado el emplazamiento, corre el </a:t>
            </a:r>
            <a:r>
              <a:rPr lang="es-MX" sz="1200" dirty="0" smtClean="0">
                <a:latin typeface="Arial" panose="020B0604020202020204" pitchFamily="34" charset="0"/>
              </a:rPr>
              <a:t>término de 5* días </a:t>
            </a:r>
            <a:r>
              <a:rPr lang="es-MX" sz="1200" dirty="0">
                <a:latin typeface="Arial" panose="020B0604020202020204" pitchFamily="34" charset="0"/>
              </a:rPr>
              <a:t>para la contestación de la </a:t>
            </a:r>
            <a:r>
              <a:rPr lang="es-MX" sz="1200" dirty="0" smtClean="0">
                <a:latin typeface="Arial" panose="020B0604020202020204" pitchFamily="34" charset="0"/>
              </a:rPr>
              <a:t>demanda**</a:t>
            </a:r>
            <a:endParaRPr lang="es-MX" sz="1200" dirty="0">
              <a:latin typeface="Arial" panose="020B0604020202020204" pitchFamily="34" charset="0"/>
            </a:endParaRPr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250825" y="1196752"/>
            <a:ext cx="2879725" cy="100806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MX" sz="1400"/>
              <a:t>Determinación del TEPJF que afecta la relación laboral </a:t>
            </a:r>
            <a:endParaRPr lang="es-ES" altLang="es-MX" sz="1400"/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6084888" y="2565177"/>
            <a:ext cx="2808287" cy="6477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885E6A"/>
              </a:buClr>
            </a:pPr>
            <a:r>
              <a:rPr lang="es-MX" altLang="es-MX" sz="1400">
                <a:solidFill>
                  <a:srgbClr val="000000"/>
                </a:solidFill>
              </a:rPr>
              <a:t>verbalmente por medio de comparecencia.  </a:t>
            </a: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2627313" y="5450046"/>
            <a:ext cx="3529012" cy="576262"/>
          </a:xfrm>
          <a:prstGeom prst="roundRect">
            <a:avLst>
              <a:gd name="adj" fmla="val 16667"/>
            </a:avLst>
          </a:prstGeom>
          <a:solidFill>
            <a:srgbClr val="C8C8C8">
              <a:alpha val="53999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just">
              <a:spcBef>
                <a:spcPct val="50000"/>
              </a:spcBef>
              <a:defRPr/>
            </a:pPr>
            <a:r>
              <a:rPr lang="es-MX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 Comisión Sustanciadora formula un dictamen que pone a consideración de la Sala Superior, la cual aprueba o rechaza</a:t>
            </a:r>
          </a:p>
        </p:txBody>
      </p:sp>
      <p:cxnSp>
        <p:nvCxnSpPr>
          <p:cNvPr id="11" name="AutoShape 27"/>
          <p:cNvCxnSpPr>
            <a:cxnSpLocks noChangeShapeType="1"/>
            <a:stCxn id="7" idx="4"/>
            <a:endCxn id="3" idx="1"/>
          </p:cNvCxnSpPr>
          <p:nvPr/>
        </p:nvCxnSpPr>
        <p:spPr bwMode="auto">
          <a:xfrm rot="16200000" flipH="1">
            <a:off x="2349897" y="1545605"/>
            <a:ext cx="340519" cy="1658937"/>
          </a:xfrm>
          <a:prstGeom prst="bentConnector2">
            <a:avLst/>
          </a:prstGeom>
          <a:noFill/>
          <a:ln w="25400">
            <a:solidFill>
              <a:srgbClr val="275E4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9"/>
          <p:cNvCxnSpPr>
            <a:cxnSpLocks noChangeShapeType="1"/>
            <a:stCxn id="3" idx="2"/>
            <a:endCxn id="6" idx="0"/>
          </p:cNvCxnSpPr>
          <p:nvPr/>
        </p:nvCxnSpPr>
        <p:spPr bwMode="auto">
          <a:xfrm rot="5400000">
            <a:off x="3816748" y="2927525"/>
            <a:ext cx="360362" cy="108029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275E4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30"/>
          <p:cNvCxnSpPr>
            <a:cxnSpLocks noChangeShapeType="1"/>
            <a:stCxn id="6" idx="3"/>
            <a:endCxn id="5" idx="1"/>
          </p:cNvCxnSpPr>
          <p:nvPr/>
        </p:nvCxnSpPr>
        <p:spPr bwMode="auto">
          <a:xfrm>
            <a:off x="4645025" y="4139977"/>
            <a:ext cx="863600" cy="19050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275E4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31"/>
          <p:cNvCxnSpPr>
            <a:cxnSpLocks noChangeShapeType="1"/>
            <a:stCxn id="3" idx="3"/>
            <a:endCxn id="4" idx="1"/>
          </p:cNvCxnSpPr>
          <p:nvPr/>
        </p:nvCxnSpPr>
        <p:spPr bwMode="auto">
          <a:xfrm flipV="1">
            <a:off x="5724525" y="2170684"/>
            <a:ext cx="360363" cy="3746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32"/>
          <p:cNvCxnSpPr>
            <a:cxnSpLocks noChangeShapeType="1"/>
            <a:stCxn id="3" idx="3"/>
            <a:endCxn id="8" idx="1"/>
          </p:cNvCxnSpPr>
          <p:nvPr/>
        </p:nvCxnSpPr>
        <p:spPr bwMode="auto">
          <a:xfrm>
            <a:off x="5724525" y="2545334"/>
            <a:ext cx="360363" cy="34369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275E42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33"/>
          <p:cNvCxnSpPr>
            <a:cxnSpLocks noChangeShapeType="1"/>
            <a:stCxn id="5" idx="2"/>
            <a:endCxn id="9" idx="0"/>
          </p:cNvCxnSpPr>
          <p:nvPr/>
        </p:nvCxnSpPr>
        <p:spPr bwMode="auto">
          <a:xfrm rot="5400000">
            <a:off x="5398104" y="3719480"/>
            <a:ext cx="724281" cy="27368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275E4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3563938" y="1557115"/>
            <a:ext cx="2087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sz="1000" i="1"/>
              <a:t>Art. 127 LFTSE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6516688" y="5417470"/>
            <a:ext cx="2305050" cy="649288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885E6A"/>
              </a:buClr>
            </a:pPr>
            <a:r>
              <a:rPr lang="es-MX" altLang="es-MX" sz="1400" b="1" dirty="0">
                <a:solidFill>
                  <a:srgbClr val="000000"/>
                </a:solidFill>
              </a:rPr>
              <a:t>Proyecto aprobado</a:t>
            </a:r>
          </a:p>
          <a:p>
            <a:pPr algn="ctr" eaLnBrk="1" hangingPunct="1">
              <a:buClr>
                <a:srgbClr val="885E6A"/>
              </a:buClr>
            </a:pPr>
            <a:r>
              <a:rPr lang="es-MX" altLang="es-MX" sz="1400" dirty="0">
                <a:solidFill>
                  <a:srgbClr val="000000"/>
                </a:solidFill>
              </a:rPr>
              <a:t>Sentencia definitiva  </a:t>
            </a: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468313" y="5373465"/>
            <a:ext cx="1871662" cy="72072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885E6A"/>
              </a:buClr>
            </a:pPr>
            <a:r>
              <a:rPr lang="es-MX" altLang="es-MX" sz="1200" dirty="0" smtClean="0">
                <a:solidFill>
                  <a:srgbClr val="000000"/>
                </a:solidFill>
              </a:rPr>
              <a:t>Si se rechaza el proyecto, se </a:t>
            </a:r>
            <a:r>
              <a:rPr lang="es-MX" altLang="es-MX" sz="1200" dirty="0">
                <a:solidFill>
                  <a:srgbClr val="000000"/>
                </a:solidFill>
              </a:rPr>
              <a:t>remite </a:t>
            </a:r>
            <a:r>
              <a:rPr lang="es-MX" altLang="es-MX" sz="1200" dirty="0" smtClean="0">
                <a:solidFill>
                  <a:srgbClr val="000000"/>
                </a:solidFill>
              </a:rPr>
              <a:t>para </a:t>
            </a:r>
            <a:r>
              <a:rPr lang="es-MX" altLang="es-MX" sz="1200" dirty="0">
                <a:solidFill>
                  <a:srgbClr val="000000"/>
                </a:solidFill>
              </a:rPr>
              <a:t>su reformulación  </a:t>
            </a:r>
          </a:p>
        </p:txBody>
      </p:sp>
      <p:cxnSp>
        <p:nvCxnSpPr>
          <p:cNvPr id="23" name="AutoShape 30"/>
          <p:cNvCxnSpPr>
            <a:cxnSpLocks noChangeShapeType="1"/>
            <a:stCxn id="9" idx="3"/>
            <a:endCxn id="21" idx="1"/>
          </p:cNvCxnSpPr>
          <p:nvPr/>
        </p:nvCxnSpPr>
        <p:spPr bwMode="auto">
          <a:xfrm>
            <a:off x="6156325" y="5738177"/>
            <a:ext cx="360363" cy="3937"/>
          </a:xfrm>
          <a:prstGeom prst="straightConnector1">
            <a:avLst/>
          </a:prstGeom>
          <a:noFill/>
          <a:ln w="25400">
            <a:solidFill>
              <a:srgbClr val="275E4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30"/>
          <p:cNvCxnSpPr>
            <a:cxnSpLocks noChangeShapeType="1"/>
            <a:stCxn id="9" idx="1"/>
            <a:endCxn id="22" idx="3"/>
          </p:cNvCxnSpPr>
          <p:nvPr/>
        </p:nvCxnSpPr>
        <p:spPr bwMode="auto">
          <a:xfrm flipH="1" flipV="1">
            <a:off x="2339975" y="5733828"/>
            <a:ext cx="287338" cy="4349"/>
          </a:xfrm>
          <a:prstGeom prst="straightConnector1">
            <a:avLst/>
          </a:prstGeom>
          <a:noFill/>
          <a:ln w="25400">
            <a:solidFill>
              <a:srgbClr val="275E4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7 Rectángulo redondeado"/>
          <p:cNvSpPr/>
          <p:nvPr/>
        </p:nvSpPr>
        <p:spPr>
          <a:xfrm>
            <a:off x="932688" y="4832222"/>
            <a:ext cx="3419730" cy="293656"/>
          </a:xfrm>
          <a:prstGeom prst="roundRect">
            <a:avLst/>
          </a:prstGeom>
          <a:noFill/>
          <a:ln>
            <a:solidFill>
              <a:srgbClr val="275E4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9 días si se trata de la terminación del nombramiento. Art. 127 bis, fracción II LFTSE</a:t>
            </a:r>
            <a:endParaRPr lang="es-MX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5675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2348880"/>
            <a:ext cx="6498904" cy="2553891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4800" b="1" dirty="0">
                <a:solidFill>
                  <a:srgbClr val="36724A"/>
                </a:solidFill>
              </a:rPr>
              <a:t>Recurso de Revisión del Procedimiento Especial Sancionador</a:t>
            </a:r>
            <a:endParaRPr lang="es-MX" sz="4800" dirty="0" smtClean="0"/>
          </a:p>
        </p:txBody>
      </p:sp>
    </p:spTree>
    <p:extLst>
      <p:ext uri="{BB962C8B-B14F-4D97-AF65-F5344CB8AC3E}">
        <p14:creationId xmlns:p14="http://schemas.microsoft.com/office/powerpoint/2010/main" val="10290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75656" y="1541412"/>
            <a:ext cx="6498904" cy="37797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>
                <a:solidFill>
                  <a:srgbClr val="36724A"/>
                </a:solidFill>
              </a:rPr>
              <a:t>Recurso de Revisión del Procedimiento Especial Sancionador </a:t>
            </a:r>
            <a:r>
              <a:rPr lang="es-MX" dirty="0" smtClean="0">
                <a:solidFill>
                  <a:srgbClr val="36724A"/>
                </a:solidFill>
              </a:rPr>
              <a:t>[Concepto].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El recurso de revisión del PES, es el medio de impugnación federal, a través del cual la Sala Superior revisa la constitucionalidad, convencionalidad y legalidad de las actuaciones del INE y de la Sala Regional Especializada del TEPJF, emitidas dentro del procedimiento especial sancionador.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499992" y="5292132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Gómez García 2015, 297.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43608" y="4365104"/>
            <a:ext cx="7345362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419" b="1" dirty="0"/>
              <a:t>Procede en contra de:</a:t>
            </a:r>
          </a:p>
          <a:p>
            <a:pPr algn="r">
              <a:defRPr/>
            </a:pPr>
            <a:endParaRPr lang="es-419" sz="1200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419" dirty="0"/>
              <a:t>Sentencias de la Sala Regional Especializada del TEPJF.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419" dirty="0"/>
              <a:t>Medidas cautelares que emita el Instituto a que se refiere el apartado D, Base III, del artículo 41 de la CPEUM.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419" dirty="0"/>
              <a:t>El acuerdo de </a:t>
            </a:r>
            <a:r>
              <a:rPr lang="es-419" dirty="0" err="1"/>
              <a:t>desechamiento</a:t>
            </a:r>
            <a:r>
              <a:rPr lang="es-419" dirty="0"/>
              <a:t> que emita el INE a una denuncia.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419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90046"/>
            <a:ext cx="6681795" cy="26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844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6"/>
          <p:cNvSpPr txBox="1">
            <a:spLocks noChangeArrowheads="1"/>
          </p:cNvSpPr>
          <p:nvPr/>
        </p:nvSpPr>
        <p:spPr bwMode="auto">
          <a:xfrm>
            <a:off x="971550" y="4283075"/>
            <a:ext cx="763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es-419" altLang="es-MX" b="1"/>
              <a:t>Plazo para resolver el recurso: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96734285"/>
              </p:ext>
            </p:extLst>
          </p:nvPr>
        </p:nvGraphicFramePr>
        <p:xfrm>
          <a:off x="1049502" y="1982356"/>
          <a:ext cx="7597396" cy="2094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339752" y="5025950"/>
            <a:ext cx="4968552" cy="923330"/>
          </a:xfrm>
          <a:prstGeom prst="rect">
            <a:avLst/>
          </a:prstGeom>
          <a:solidFill>
            <a:schemeClr val="accent3">
              <a:lumMod val="40000"/>
              <a:lumOff val="60000"/>
              <a:alpha val="46000"/>
            </a:schemeClr>
          </a:solidFill>
          <a:ln>
            <a:solidFill>
              <a:srgbClr val="20442C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419" dirty="0"/>
              <a:t>El REP será resuelto por la Sala Superior dentro de los </a:t>
            </a:r>
            <a:r>
              <a:rPr lang="es-419" b="1" dirty="0"/>
              <a:t>12 días </a:t>
            </a:r>
            <a:r>
              <a:rPr lang="es-419" dirty="0"/>
              <a:t>siguientes a aquel en que se admita.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975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4"/>
          <p:cNvSpPr>
            <a:spLocks noChangeArrowheads="1"/>
          </p:cNvSpPr>
          <p:nvPr/>
        </p:nvSpPr>
        <p:spPr bwMode="auto">
          <a:xfrm>
            <a:off x="671513" y="2572067"/>
            <a:ext cx="7735887" cy="2009061"/>
          </a:xfrm>
          <a:prstGeom prst="flowChartAlternateProcess">
            <a:avLst/>
          </a:prstGeom>
          <a:gradFill rotWithShape="1">
            <a:gsLst>
              <a:gs pos="62000">
                <a:schemeClr val="bg1">
                  <a:alpha val="0"/>
                </a:schemeClr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36724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000" b="1" dirty="0">
                <a:solidFill>
                  <a:srgbClr val="36724A"/>
                </a:solidFill>
              </a:rPr>
              <a:t> </a:t>
            </a:r>
          </a:p>
          <a:p>
            <a:pPr algn="ctr"/>
            <a:r>
              <a:rPr lang="es-MX" sz="1400" b="1" dirty="0">
                <a:solidFill>
                  <a:srgbClr val="36724A"/>
                </a:solidFill>
              </a:rPr>
              <a:t>El presente material podrá ser citado siempre y cuando se señale la fuente bajo la siguiente leyenda:</a:t>
            </a:r>
          </a:p>
          <a:p>
            <a:pPr algn="ctr"/>
            <a:endParaRPr lang="es-MX" sz="1400" b="1" dirty="0">
              <a:solidFill>
                <a:srgbClr val="36724A"/>
              </a:solidFill>
            </a:endParaRPr>
          </a:p>
          <a:p>
            <a:pPr algn="ctr"/>
            <a:r>
              <a:rPr lang="es-MX" sz="1400" b="1" dirty="0" smtClean="0">
                <a:solidFill>
                  <a:srgbClr val="36724A"/>
                </a:solidFill>
              </a:rPr>
              <a:t>Sistema de medios de impugnación </a:t>
            </a:r>
            <a:r>
              <a:rPr lang="es-MX" sz="1400" b="1" dirty="0">
                <a:solidFill>
                  <a:srgbClr val="36724A"/>
                </a:solidFill>
              </a:rPr>
              <a:t>en </a:t>
            </a:r>
            <a:r>
              <a:rPr lang="es-MX" sz="1400" b="1" dirty="0" smtClean="0">
                <a:solidFill>
                  <a:srgbClr val="36724A"/>
                </a:solidFill>
              </a:rPr>
              <a:t>materia electoral. 2018. </a:t>
            </a:r>
            <a:r>
              <a:rPr lang="es-MX" sz="1400" b="1" dirty="0">
                <a:solidFill>
                  <a:srgbClr val="36724A"/>
                </a:solidFill>
              </a:rPr>
              <a:t>Material didáctico del Centro de Capacitación Judicial </a:t>
            </a:r>
            <a:r>
              <a:rPr lang="es-MX" sz="1400" b="1" dirty="0" smtClean="0">
                <a:solidFill>
                  <a:srgbClr val="36724A"/>
                </a:solidFill>
              </a:rPr>
              <a:t>Electoral. </a:t>
            </a:r>
            <a:r>
              <a:rPr lang="es-MX" sz="1400" b="1" dirty="0">
                <a:solidFill>
                  <a:srgbClr val="36724A"/>
                </a:solidFill>
              </a:rPr>
              <a:t>México: Tribunal Electoral del Poder Judicial de la </a:t>
            </a:r>
            <a:r>
              <a:rPr lang="es-MX" sz="1400" b="1" dirty="0" smtClean="0">
                <a:solidFill>
                  <a:srgbClr val="36724A"/>
                </a:solidFill>
              </a:rPr>
              <a:t>Federación</a:t>
            </a:r>
            <a:r>
              <a:rPr lang="es-MX" sz="1400" b="1" dirty="0">
                <a:solidFill>
                  <a:srgbClr val="36724A"/>
                </a:solidFill>
              </a:rPr>
              <a:t>.</a:t>
            </a:r>
          </a:p>
          <a:p>
            <a:pPr algn="ctr"/>
            <a:endParaRPr lang="es-MX" sz="1400" b="1" dirty="0">
              <a:solidFill>
                <a:srgbClr val="36724A"/>
              </a:solidFill>
            </a:endParaRPr>
          </a:p>
          <a:p>
            <a:pPr algn="ctr"/>
            <a:r>
              <a:rPr lang="es-MX" sz="1800" b="1" dirty="0">
                <a:solidFill>
                  <a:srgbClr val="36724A"/>
                </a:solidFill>
              </a:rPr>
              <a:t>Queda prohibida su reproducción parcial o total sin autorización.</a:t>
            </a:r>
            <a:endParaRPr lang="es-ES" sz="1800" b="1" dirty="0">
              <a:solidFill>
                <a:srgbClr val="36724A"/>
              </a:solidFill>
            </a:endParaRPr>
          </a:p>
        </p:txBody>
      </p:sp>
      <p:sp>
        <p:nvSpPr>
          <p:cNvPr id="106499" name="Rectangle 5"/>
          <p:cNvSpPr>
            <a:spLocks noChangeArrowheads="1"/>
          </p:cNvSpPr>
          <p:nvPr/>
        </p:nvSpPr>
        <p:spPr bwMode="auto">
          <a:xfrm>
            <a:off x="431800" y="1052513"/>
            <a:ext cx="828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MX" sz="2400" b="1" dirty="0">
                <a:solidFill>
                  <a:srgbClr val="36724A"/>
                </a:solidFill>
              </a:rPr>
              <a:t>©Derechos Reservados, </a:t>
            </a:r>
            <a:r>
              <a:rPr lang="es-MX" sz="2400" b="1" dirty="0" smtClean="0">
                <a:solidFill>
                  <a:srgbClr val="36724A"/>
                </a:solidFill>
              </a:rPr>
              <a:t>2018</a:t>
            </a:r>
            <a:endParaRPr lang="es-MX" sz="2400" b="1" dirty="0">
              <a:solidFill>
                <a:srgbClr val="36724A"/>
              </a:solidFill>
            </a:endParaRPr>
          </a:p>
          <a:p>
            <a:pPr algn="ctr"/>
            <a:r>
              <a:rPr lang="es-MX" sz="2400" b="1" dirty="0">
                <a:solidFill>
                  <a:srgbClr val="36724A"/>
                </a:solidFill>
              </a:rPr>
              <a:t>a favor </a:t>
            </a:r>
            <a:r>
              <a:rPr lang="es-MX" sz="2400" b="1" dirty="0" smtClean="0">
                <a:solidFill>
                  <a:srgbClr val="36724A"/>
                </a:solidFill>
              </a:rPr>
              <a:t>del autores </a:t>
            </a:r>
            <a:r>
              <a:rPr lang="es-MX" sz="2400" b="1" dirty="0">
                <a:solidFill>
                  <a:srgbClr val="36724A"/>
                </a:solidFill>
              </a:rPr>
              <a:t>y del </a:t>
            </a:r>
          </a:p>
          <a:p>
            <a:pPr algn="ctr"/>
            <a:r>
              <a:rPr lang="es-MX" sz="2400" b="1" dirty="0">
                <a:solidFill>
                  <a:srgbClr val="36724A"/>
                </a:solidFill>
              </a:rPr>
              <a:t>Tribunal Electoral del Poder Judicial de la Federación</a:t>
            </a:r>
            <a:endParaRPr lang="es-ES" sz="2400" b="1" dirty="0">
              <a:solidFill>
                <a:srgbClr val="36724A"/>
              </a:solidFill>
            </a:endParaRPr>
          </a:p>
          <a:p>
            <a:pPr algn="ctr"/>
            <a:endParaRPr lang="es-ES" sz="2400" b="1" dirty="0">
              <a:solidFill>
                <a:srgbClr val="36724A"/>
              </a:solidFill>
            </a:endParaRPr>
          </a:p>
        </p:txBody>
      </p:sp>
      <p:sp>
        <p:nvSpPr>
          <p:cNvPr id="106500" name="Rectangle 6"/>
          <p:cNvSpPr>
            <a:spLocks noChangeArrowheads="1"/>
          </p:cNvSpPr>
          <p:nvPr/>
        </p:nvSpPr>
        <p:spPr bwMode="auto">
          <a:xfrm>
            <a:off x="2555776" y="5085184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MX" sz="1800" b="1" dirty="0">
                <a:solidFill>
                  <a:srgbClr val="36724A"/>
                </a:solidFill>
              </a:rPr>
              <a:t>www.te.gob.mx</a:t>
            </a:r>
          </a:p>
          <a:p>
            <a:pPr algn="ctr"/>
            <a:r>
              <a:rPr lang="es-MX" sz="1800" b="1" dirty="0">
                <a:solidFill>
                  <a:srgbClr val="36724A"/>
                </a:solidFill>
              </a:rPr>
              <a:t>ccje@te.gob.mx</a:t>
            </a:r>
            <a:endParaRPr lang="es-ES" sz="1800" b="1" dirty="0">
              <a:solidFill>
                <a:srgbClr val="36724A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75656" y="1484784"/>
            <a:ext cx="6192688" cy="42394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b="1" dirty="0" smtClean="0"/>
              <a:t>Antecedentes: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LFOPPE: Recurso de Revocación (1977).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CFE: Recurso de Revisión (1987), TRICOEL.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COFIPE: Recurso de Revisión (1990), TRIFE.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 smtClean="0"/>
              <a:t>LGSMIME: Recurso de Revisión (1996), TEPJF.</a:t>
            </a:r>
          </a:p>
          <a:p>
            <a:pPr marL="612775" indent="-342900" algn="just">
              <a:lnSpc>
                <a:spcPct val="150000"/>
              </a:lnSpc>
              <a:buFont typeface="+mj-lt"/>
              <a:buAutoNum type="arabicPeriod"/>
            </a:pPr>
            <a:endParaRPr lang="es-MX" dirty="0"/>
          </a:p>
          <a:p>
            <a:pPr marL="269875" algn="just">
              <a:lnSpc>
                <a:spcPct val="150000"/>
              </a:lnSpc>
            </a:pPr>
            <a:r>
              <a:rPr lang="es-MX" dirty="0" smtClean="0"/>
              <a:t>Medio de Impugnación en contra de actos de autoridades administrativas electorales, que no sean de vigilancia.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485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875317"/>
            <a:ext cx="6498904" cy="33200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Revisión </a:t>
            </a:r>
            <a:r>
              <a:rPr lang="es-MX" dirty="0">
                <a:solidFill>
                  <a:srgbClr val="36724A"/>
                </a:solidFill>
              </a:rPr>
              <a:t>[</a:t>
            </a:r>
            <a:r>
              <a:rPr lang="es-MX" dirty="0" smtClean="0">
                <a:solidFill>
                  <a:srgbClr val="36724A"/>
                </a:solidFill>
              </a:rPr>
              <a:t>Procedencia].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Entre dos procesos y etapa de preparación: Contra actos del Secretario Ejecutivo y de los órganos colegiados del INE a nivel distrital y local, cuando no sean de vigilancia.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Durante el proceso en etapas de resultados y declaración de validez, contra actos cuya naturaleza sea diversa a los que puedan recurrirse por las vías del JIN y REC.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96926" y="5301208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35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59632" y="1484784"/>
            <a:ext cx="6498904" cy="3779758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36724A"/>
                </a:solidFill>
              </a:rPr>
              <a:t>Recurso de Revisión [Finalidad y Características].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Formal (Escrito).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Vertical (Superior Jerárquico).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Obligatorio (Se debe agotar).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/>
              <a:t>Intermedio (Recurso de Apelación).</a:t>
            </a:r>
          </a:p>
          <a:p>
            <a:pPr algn="just">
              <a:lnSpc>
                <a:spcPct val="150000"/>
              </a:lnSpc>
            </a:pPr>
            <a:r>
              <a:rPr lang="es-MX" dirty="0" smtClean="0"/>
              <a:t>Para garantizar la constitucionalidad y legalidad de los actos, resoluciones y resultados electorales de la autoridad administrativa electoral.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68471" y="5655075"/>
            <a:ext cx="3456384" cy="38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chemeClr val="tx1"/>
                </a:solidFill>
              </a:rPr>
              <a:t>LGSMIME 2017, Art. 34 y 37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125" y="116632"/>
            <a:ext cx="1519491" cy="1004781"/>
          </a:xfrm>
          <a:prstGeom prst="rect">
            <a:avLst/>
          </a:prstGeom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2317621"/>
            <a:ext cx="3312368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Secretaría Ejecutiva</a:t>
            </a:r>
            <a:endParaRPr lang="es-MX" sz="2800" dirty="0" smtClean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609206" y="2317620"/>
            <a:ext cx="2352685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Local</a:t>
            </a:r>
            <a:endParaRPr lang="es-MX" sz="28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09586" y="2322556"/>
            <a:ext cx="2768557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Distrital</a:t>
            </a:r>
            <a:endParaRPr lang="es-MX" sz="2800" dirty="0" smtClean="0"/>
          </a:p>
        </p:txBody>
      </p:sp>
      <p:sp>
        <p:nvSpPr>
          <p:cNvPr id="12" name="Flecha abajo 11"/>
          <p:cNvSpPr/>
          <p:nvPr/>
        </p:nvSpPr>
        <p:spPr>
          <a:xfrm>
            <a:off x="1547664" y="3365380"/>
            <a:ext cx="178532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abajo 13"/>
          <p:cNvSpPr/>
          <p:nvPr/>
        </p:nvSpPr>
        <p:spPr>
          <a:xfrm>
            <a:off x="4715815" y="3365381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285852" y="3365381"/>
            <a:ext cx="216024" cy="334883"/>
          </a:xfrm>
          <a:prstGeom prst="downArrow">
            <a:avLst/>
          </a:prstGeom>
          <a:solidFill>
            <a:srgbClr val="00B050"/>
          </a:solidFill>
          <a:ln>
            <a:solidFill>
              <a:srgbClr val="3672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51519" y="3930777"/>
            <a:ext cx="5710371" cy="743324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General Ejecutiva</a:t>
            </a:r>
            <a:endParaRPr lang="es-MX" sz="2800" dirty="0" smtClean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027098" y="3895361"/>
            <a:ext cx="2751045" cy="817245"/>
          </a:xfrm>
          <a:prstGeom prst="roundRect">
            <a:avLst>
              <a:gd name="adj" fmla="val 17486"/>
            </a:avLst>
          </a:prstGeom>
          <a:noFill/>
          <a:ln w="12700">
            <a:solidFill>
              <a:srgbClr val="36724A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dirty="0" smtClean="0">
                <a:solidFill>
                  <a:srgbClr val="36724A"/>
                </a:solidFill>
              </a:rPr>
              <a:t>Junta Local</a:t>
            </a:r>
            <a:endParaRPr lang="es-MX" sz="2800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0" y="1506239"/>
            <a:ext cx="8596808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algn="just">
              <a:lnSpc>
                <a:spcPct val="150000"/>
              </a:lnSpc>
            </a:pPr>
            <a:r>
              <a:rPr lang="es-MX" dirty="0" smtClean="0"/>
              <a:t>Competencia fuera del Proceso Electoral: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965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3707</Words>
  <Application>Microsoft Office PowerPoint</Application>
  <PresentationFormat>Presentación en pantalla (4:3)</PresentationFormat>
  <Paragraphs>342</Paragraphs>
  <Slides>59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59</vt:i4>
      </vt:variant>
    </vt:vector>
  </HeadingPairs>
  <TitlesOfParts>
    <vt:vector size="67" baseType="lpstr">
      <vt:lpstr>ＭＳ Ｐゴシック</vt:lpstr>
      <vt:lpstr>Antique Olive</vt:lpstr>
      <vt:lpstr>Arial</vt:lpstr>
      <vt:lpstr>Calibri</vt:lpstr>
      <vt:lpstr>Times New Roman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TEPJF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alejandro.galvan</dc:creator>
  <cp:lastModifiedBy>Enrique Inti García Sánchez</cp:lastModifiedBy>
  <cp:revision>154</cp:revision>
  <cp:lastPrinted>2017-10-06T18:19:19Z</cp:lastPrinted>
  <dcterms:created xsi:type="dcterms:W3CDTF">2011-10-19T00:19:51Z</dcterms:created>
  <dcterms:modified xsi:type="dcterms:W3CDTF">2018-05-11T16:49:47Z</dcterms:modified>
</cp:coreProperties>
</file>